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0" r:id="rId2"/>
    <p:sldId id="262" r:id="rId3"/>
    <p:sldId id="263" r:id="rId4"/>
    <p:sldId id="264" r:id="rId5"/>
    <p:sldId id="261" r:id="rId6"/>
    <p:sldId id="256" r:id="rId7"/>
    <p:sldId id="257" r:id="rId8"/>
    <p:sldId id="258" r:id="rId9"/>
    <p:sldId id="259" r:id="rId10"/>
    <p:sldId id="265" r:id="rId11"/>
    <p:sldId id="266" r:id="rId12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-654" y="-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456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65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4/4/2023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3200" y="2973962"/>
            <a:ext cx="9144000" cy="2187001"/>
          </a:xfrm>
        </p:spPr>
        <p:txBody>
          <a:bodyPr>
            <a:no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оценивание на уроках естественно-научного цикла как инструмент обеспечения объективности результатов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27915" y="337767"/>
            <a:ext cx="67207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«Жить – значит оценивать»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Ф. Ницше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80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0"/>
            <a:ext cx="974337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к семинару\ori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599" y="93917"/>
            <a:ext cx="9340667" cy="676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45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200" y="393699"/>
            <a:ext cx="11074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buFont typeface="Wingdings" pitchFamily="2" charset="2"/>
              <a:buChar char="v"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Оценивание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это контроль качества образования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 algn="just">
              <a:buFont typeface="Wingdings" pitchFamily="2" charset="2"/>
              <a:buChar char="v"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 typeface="Wingdings" pitchFamily="2" charset="2"/>
              <a:buChar char="v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 typeface="Wingdings" pitchFamily="2" charset="2"/>
              <a:buChar char="v"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Оценивание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это инструмент, позволяющий определять развитие, прогресс в преподавательской деятельности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 algn="just">
              <a:buFont typeface="Wingdings" pitchFamily="2" charset="2"/>
              <a:buChar char="v"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buFont typeface="Wingdings" pitchFamily="2" charset="2"/>
              <a:buChar char="v"/>
            </a:pPr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Оценивание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это способ коррекции деятельности обучающихся, с помощью которого учитель определяет уровень подготовленности ученика.</a:t>
            </a:r>
          </a:p>
        </p:txBody>
      </p:sp>
    </p:spTree>
    <p:extLst>
      <p:ext uri="{BB962C8B-B14F-4D97-AF65-F5344CB8AC3E}">
        <p14:creationId xmlns:p14="http://schemas.microsoft.com/office/powerpoint/2010/main" val="78808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семинар\sorta-yablon-dlya-srednej-polos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55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семинар\Яблоня-Китайка-золотая-рання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932" y="417913"/>
            <a:ext cx="3669836" cy="295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семинар\1644930989_23-fikiwiki-com-p-yabloko-krasivie-kartinki-3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9"/>
          <a:stretch/>
        </p:blipFill>
        <p:spPr bwMode="auto">
          <a:xfrm>
            <a:off x="1283164" y="417913"/>
            <a:ext cx="3669836" cy="293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семинар\bp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332" y="3708404"/>
            <a:ext cx="3667575" cy="267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92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5000" y="589026"/>
            <a:ext cx="114427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оценивание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– это процесс, основанный </a:t>
            </a:r>
          </a:p>
          <a:p>
            <a:pPr algn="just"/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на сравнении учебных достижений обучающихся с чётко</a:t>
            </a:r>
          </a:p>
          <a:p>
            <a:pPr algn="just"/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определёнными,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коллективно выработанными, заранее известными</a:t>
            </a:r>
          </a:p>
          <a:p>
            <a:pPr algn="just"/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всем участникам процесса критериями,  соответствующими целям </a:t>
            </a:r>
          </a:p>
          <a:p>
            <a:pPr algn="just"/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 содержанию образования, способствующими формированию</a:t>
            </a:r>
          </a:p>
          <a:p>
            <a:pPr algn="just"/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учебно-познавательной компетентности обучающихся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91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Критерии оценивания теста</a:t>
            </a:r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Уровень: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Минимальный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Удовлетворительный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Достаточный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Высокий</a:t>
            </a:r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Баллы: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1-3     (0-35%)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4-6     (36-59%)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7-9     (60-79%)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10-12  (80-100%)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7700" y="258445"/>
            <a:ext cx="11328400" cy="1325563"/>
          </a:xfrm>
        </p:spPr>
        <p:txBody>
          <a:bodyPr>
            <a:normAutofit/>
          </a:bodyPr>
          <a:lstStyle/>
          <a:p>
            <a:r>
              <a:rPr lang="ru-RU" altLang="en-US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Критерии оценивания по эталону ответа</a:t>
            </a:r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1"/>
          </p:nvPr>
        </p:nvSpPr>
        <p:spPr>
          <a:xfrm>
            <a:off x="375920" y="1825625"/>
            <a:ext cx="9030970" cy="4725035"/>
          </a:xfrm>
        </p:spPr>
        <p:txBody>
          <a:bodyPr>
            <a:normAutofit fontScale="90000" lnSpcReduction="10000"/>
          </a:bodyPr>
          <a:lstStyle/>
          <a:p>
            <a:pPr algn="just">
              <a:lnSpc>
                <a:spcPct val="100000"/>
              </a:lnSpc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Содержание верного ответа  и указания к оцениванию</a:t>
            </a:r>
          </a:p>
          <a:p>
            <a:pPr algn="just">
              <a:lnSpc>
                <a:spcPct val="100000"/>
              </a:lnSpc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Элементы 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ответа </a:t>
            </a: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1)-4)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Ответ правильный и полный, включает в себя все элементы и не содержит биологических ошибок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Ответ включает в себя три из названных выше элементов и не содержит биологических ошибок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Ответ включает в себя два из выше перечисленных ответов и не содержит биологических ошибок, либо ответ включает три элемента, но содержит биологические ошибки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Неправильный ответ или включает один элемент</a:t>
            </a:r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half" idx="2"/>
          </p:nvPr>
        </p:nvSpPr>
        <p:spPr>
          <a:xfrm>
            <a:off x="9780905" y="1825625"/>
            <a:ext cx="2138680" cy="4846320"/>
          </a:xfrm>
        </p:spPr>
        <p:txBody>
          <a:bodyPr/>
          <a:lstStyle/>
          <a:p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Баллы</a:t>
            </a:r>
          </a:p>
          <a:p>
            <a:pPr>
              <a:lnSpc>
                <a:spcPct val="200000"/>
              </a:lnSpc>
            </a:pPr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  <a:p>
            <a:pPr>
              <a:lnSpc>
                <a:spcPct val="200000"/>
              </a:lnSpc>
            </a:pPr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</a:p>
          <a:p>
            <a:pPr>
              <a:lnSpc>
                <a:spcPct val="200000"/>
              </a:lnSpc>
            </a:pPr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</a:p>
          <a:p>
            <a:pPr>
              <a:lnSpc>
                <a:spcPct val="200000"/>
              </a:lnSpc>
            </a:pPr>
            <a:r>
              <a:rPr lang="ru-RU" altLang="en-US" b="1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0</a:t>
            </a:r>
          </a:p>
          <a:p>
            <a:pPr>
              <a:lnSpc>
                <a:spcPct val="200000"/>
              </a:lnSpc>
            </a:pPr>
            <a:endParaRPr lang="ru-RU" altLang="en-US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ru-RU" altLang="en-US" b="1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2300" y="0"/>
            <a:ext cx="10515600" cy="1325563"/>
          </a:xfrm>
        </p:spPr>
        <p:txBody>
          <a:bodyPr/>
          <a:lstStyle/>
          <a:p>
            <a:r>
              <a:rPr lang="ru-RU" altLang="en-US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Критерии оценки лабораторных работ</a:t>
            </a:r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1"/>
          </p:nvPr>
        </p:nvSpPr>
        <p:spPr>
          <a:xfrm>
            <a:off x="169817" y="1193800"/>
            <a:ext cx="11882483" cy="535749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БАЛЛЫ:</a:t>
            </a:r>
          </a:p>
          <a:p>
            <a:pPr algn="just"/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Аккуратность </a:t>
            </a: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оформления (описания ) работы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.                                                 1                     </a:t>
            </a:r>
            <a:endParaRPr lang="ru-RU" altLang="en-US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/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Наличие рисунков (схем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).                                                                                         1</a:t>
            </a:r>
            <a:endParaRPr lang="ru-RU" altLang="en-US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Наличие правильных измерений (оформление измерений в 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таблице,</a:t>
            </a:r>
          </a:p>
          <a:p>
            <a:pPr algn="just">
              <a:lnSpc>
                <a:spcPct val="100000"/>
              </a:lnSpc>
            </a:pP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в </a:t>
            </a: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виде графика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).                                                                                                         1</a:t>
            </a:r>
            <a:endParaRPr lang="ru-RU" altLang="en-US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Наличие развёрнутого вывода, отражающего 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сущность изучаемого</a:t>
            </a:r>
          </a:p>
          <a:p>
            <a:pPr algn="just">
              <a:lnSpc>
                <a:spcPct val="100000"/>
              </a:lnSpc>
            </a:pP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явления </a:t>
            </a: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 указанием конкретных результатов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.                                                   1</a:t>
            </a:r>
            <a:endParaRPr lang="ru-RU" altLang="en-US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Выдержана 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структура </a:t>
            </a: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оформления и правильная 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последовательность</a:t>
            </a:r>
          </a:p>
          <a:p>
            <a:pPr algn="just">
              <a:lnSpc>
                <a:spcPct val="100000"/>
              </a:lnSpc>
            </a:pP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этапов.                                                                                                                           1</a:t>
            </a:r>
            <a:endParaRPr lang="ru-RU" altLang="en-US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Сумма баллов: </a:t>
            </a:r>
            <a:r>
              <a:rPr lang="ru-RU" altLang="en-US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отметка</a:t>
            </a: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Критерии оценивания устного </a:t>
            </a:r>
            <a:r>
              <a:rPr lang="ru-RU" altLang="en-US" b="1" dirty="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ответа</a:t>
            </a:r>
            <a:endParaRPr lang="ru-RU" altLang="en-US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sz="half" idx="1"/>
          </p:nvPr>
        </p:nvSpPr>
        <p:spPr>
          <a:xfrm>
            <a:off x="392430" y="1825625"/>
            <a:ext cx="9245600" cy="4351655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Полный развёрнутый ответ, владение 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терминологией, </a:t>
            </a: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дополнение ответов других </a:t>
            </a:r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обучающихся.</a:t>
            </a:r>
            <a:endParaRPr lang="ru-RU" altLang="en-US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endParaRPr lang="ru-RU" altLang="en-US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Несущественные недочёты и неточности в раскрытии вопросов.</a:t>
            </a:r>
          </a:p>
          <a:p>
            <a:pPr algn="just">
              <a:lnSpc>
                <a:spcPct val="100000"/>
              </a:lnSpc>
            </a:pPr>
            <a:endParaRPr lang="ru-RU" altLang="en-US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>
              <a:lnSpc>
                <a:spcPct val="100000"/>
              </a:lnSpc>
            </a:pP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Существенные погрешности или не полный ответ.</a:t>
            </a:r>
          </a:p>
          <a:p>
            <a:pPr>
              <a:lnSpc>
                <a:spcPct val="100000"/>
              </a:lnSpc>
            </a:pPr>
            <a:endParaRPr lang="ru-RU" altLang="en-US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00000"/>
              </a:lnSpc>
            </a:pPr>
            <a:endParaRPr lang="ru-RU" altLang="en-US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half" idx="2"/>
          </p:nvPr>
        </p:nvSpPr>
        <p:spPr>
          <a:xfrm>
            <a:off x="9994265" y="1179195"/>
            <a:ext cx="1849120" cy="4998085"/>
          </a:xfrm>
        </p:spPr>
        <p:txBody>
          <a:bodyPr/>
          <a:lstStyle/>
          <a:p>
            <a:r>
              <a:rPr lang="ru-RU" altLang="en-US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Отметка</a:t>
            </a:r>
            <a:r>
              <a:rPr lang="ru-RU" altLang="en-US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:</a:t>
            </a:r>
          </a:p>
          <a:p>
            <a:pPr algn="ctr">
              <a:lnSpc>
                <a:spcPct val="100000"/>
              </a:lnSpc>
            </a:pPr>
            <a:r>
              <a:rPr lang="ru-RU" altLang="en-US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5</a:t>
            </a:r>
          </a:p>
          <a:p>
            <a:pPr algn="ctr">
              <a:lnSpc>
                <a:spcPct val="100000"/>
              </a:lnSpc>
            </a:pPr>
            <a:endParaRPr lang="ru-RU" altLang="en-US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</a:pPr>
            <a:endParaRPr lang="ru-RU" altLang="en-US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</a:pPr>
            <a:r>
              <a:rPr lang="ru-RU" altLang="en-US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4</a:t>
            </a:r>
          </a:p>
          <a:p>
            <a:pPr algn="ctr">
              <a:lnSpc>
                <a:spcPct val="150000"/>
              </a:lnSpc>
            </a:pPr>
            <a:endParaRPr lang="ru-RU" altLang="en-US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</a:pPr>
            <a:r>
              <a:rPr lang="ru-RU" altLang="en-US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271</Words>
  <Application>Microsoft Office PowerPoint</Application>
  <PresentationFormat>Произвольный</PresentationFormat>
  <Paragraphs>69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Критериальное оценивание на уроках естественно-научного цикла как инструмент обеспечения объективности результатов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оценивания теста</vt:lpstr>
      <vt:lpstr>Критерии оценивания по эталону ответа</vt:lpstr>
      <vt:lpstr>Критерии оценки лабораторных работ</vt:lpstr>
      <vt:lpstr>Критерии оценивания устного ответа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11</cp:revision>
  <dcterms:created xsi:type="dcterms:W3CDTF">2022-10-31T15:23:21Z</dcterms:created>
  <dcterms:modified xsi:type="dcterms:W3CDTF">2023-04-04T07:40:58Z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1049-11.2.0.11380</vt:lpwstr>
  </property>
  <property fmtid="{D5CDD505-2E9C-101B-9397-08002B2CF9AE}" pid="3" name="ICV">
    <vt:lpwstr>A9CB7F4B2A3B4C29913B2E1DFABD6293</vt:lpwstr>
  </property>
</Properties>
</file>