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7"/>
  </p:notesMasterIdLst>
  <p:sldIdLst>
    <p:sldId id="360" r:id="rId2"/>
    <p:sldId id="334" r:id="rId3"/>
    <p:sldId id="335" r:id="rId4"/>
    <p:sldId id="338" r:id="rId5"/>
    <p:sldId id="351" r:id="rId6"/>
    <p:sldId id="343" r:id="rId7"/>
    <p:sldId id="347" r:id="rId8"/>
    <p:sldId id="345" r:id="rId9"/>
    <p:sldId id="356" r:id="rId10"/>
    <p:sldId id="340" r:id="rId11"/>
    <p:sldId id="341" r:id="rId12"/>
    <p:sldId id="337" r:id="rId13"/>
    <p:sldId id="336" r:id="rId14"/>
    <p:sldId id="339" r:id="rId15"/>
    <p:sldId id="342" r:id="rId16"/>
    <p:sldId id="354" r:id="rId17"/>
    <p:sldId id="355" r:id="rId18"/>
    <p:sldId id="344" r:id="rId19"/>
    <p:sldId id="350" r:id="rId20"/>
    <p:sldId id="348" r:id="rId21"/>
    <p:sldId id="346" r:id="rId22"/>
    <p:sldId id="357" r:id="rId23"/>
    <p:sldId id="358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5" r:id="rId33"/>
    <p:sldId id="274" r:id="rId34"/>
    <p:sldId id="276" r:id="rId35"/>
    <p:sldId id="277" r:id="rId36"/>
    <p:sldId id="278" r:id="rId37"/>
    <p:sldId id="279" r:id="rId38"/>
    <p:sldId id="280" r:id="rId39"/>
    <p:sldId id="311" r:id="rId40"/>
    <p:sldId id="282" r:id="rId41"/>
    <p:sldId id="283" r:id="rId42"/>
    <p:sldId id="284" r:id="rId43"/>
    <p:sldId id="286" r:id="rId44"/>
    <p:sldId id="287" r:id="rId45"/>
    <p:sldId id="289" r:id="rId46"/>
    <p:sldId id="288" r:id="rId47"/>
    <p:sldId id="305" r:id="rId48"/>
    <p:sldId id="290" r:id="rId49"/>
    <p:sldId id="292" r:id="rId50"/>
    <p:sldId id="293" r:id="rId51"/>
    <p:sldId id="294" r:id="rId52"/>
    <p:sldId id="295" r:id="rId53"/>
    <p:sldId id="301" r:id="rId54"/>
    <p:sldId id="297" r:id="rId55"/>
    <p:sldId id="302" r:id="rId56"/>
    <p:sldId id="298" r:id="rId57"/>
    <p:sldId id="299" r:id="rId58"/>
    <p:sldId id="303" r:id="rId59"/>
    <p:sldId id="306" r:id="rId60"/>
    <p:sldId id="307" r:id="rId61"/>
    <p:sldId id="300" r:id="rId62"/>
    <p:sldId id="304" r:id="rId63"/>
    <p:sldId id="308" r:id="rId64"/>
    <p:sldId id="309" r:id="rId65"/>
    <p:sldId id="310" r:id="rId66"/>
    <p:sldId id="319" r:id="rId67"/>
    <p:sldId id="323" r:id="rId68"/>
    <p:sldId id="317" r:id="rId69"/>
    <p:sldId id="326" r:id="rId70"/>
    <p:sldId id="329" r:id="rId71"/>
    <p:sldId id="312" r:id="rId72"/>
    <p:sldId id="313" r:id="rId73"/>
    <p:sldId id="314" r:id="rId74"/>
    <p:sldId id="315" r:id="rId75"/>
    <p:sldId id="316" r:id="rId76"/>
    <p:sldId id="320" r:id="rId77"/>
    <p:sldId id="322" r:id="rId78"/>
    <p:sldId id="332" r:id="rId79"/>
    <p:sldId id="325" r:id="rId80"/>
    <p:sldId id="318" r:id="rId81"/>
    <p:sldId id="333" r:id="rId82"/>
    <p:sldId id="328" r:id="rId83"/>
    <p:sldId id="330" r:id="rId84"/>
    <p:sldId id="331" r:id="rId85"/>
    <p:sldId id="265" r:id="rId86"/>
  </p:sldIdLst>
  <p:sldSz cx="12192000" cy="6858000"/>
  <p:notesSz cx="6858000" cy="9144000"/>
  <p:embeddedFontLst>
    <p:embeddedFont>
      <p:font typeface="Century Gothic" panose="020B0502020202020204" pitchFamily="34" charset="0"/>
      <p:regular r:id="rId88"/>
      <p:bold r:id="rId89"/>
      <p:italic r:id="rId90"/>
      <p:boldItalic r:id="rId91"/>
    </p:embeddedFont>
    <p:embeddedFont>
      <p:font typeface="Monotype Corsiva" panose="03010101010201010101" pitchFamily="66" charset="0"/>
      <p:italic r:id="rId9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762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font" Target="fonts/font3.fntdata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font" Target="fonts/font1.fntdata"/><Relationship Id="rId91" Type="http://schemas.openxmlformats.org/officeDocument/2006/relationships/font" Target="fonts/font4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FD74F-F5EA-4B45-ACF6-B1BD09D485F3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61B3A-F178-4399-9791-14BC792453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117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461B3A-F178-4399-9791-14BC79245359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749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461B3A-F178-4399-9791-14BC79245359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906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D289-EA7E-4527-8B3D-57653EE512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A67DD-6E9C-4D1E-AA2C-E5D99257B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693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D289-EA7E-4527-8B3D-57653EE512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A67DD-6E9C-4D1E-AA2C-E5D99257B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33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D289-EA7E-4527-8B3D-57653EE512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A67DD-6E9C-4D1E-AA2C-E5D99257B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164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D289-EA7E-4527-8B3D-57653EE512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A67DD-6E9C-4D1E-AA2C-E5D99257B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600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D289-EA7E-4527-8B3D-57653EE512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A67DD-6E9C-4D1E-AA2C-E5D99257B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50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D289-EA7E-4527-8B3D-57653EE512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A67DD-6E9C-4D1E-AA2C-E5D99257B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065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D289-EA7E-4527-8B3D-57653EE512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A67DD-6E9C-4D1E-AA2C-E5D99257B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10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D289-EA7E-4527-8B3D-57653EE512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A67DD-6E9C-4D1E-AA2C-E5D99257B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4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D289-EA7E-4527-8B3D-57653EE512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A67DD-6E9C-4D1E-AA2C-E5D99257B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484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D289-EA7E-4527-8B3D-57653EE512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A67DD-6E9C-4D1E-AA2C-E5D99257B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220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D289-EA7E-4527-8B3D-57653EE512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A67DD-6E9C-4D1E-AA2C-E5D99257B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89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6D289-EA7E-4527-8B3D-57653EE512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A67DD-6E9C-4D1E-AA2C-E5D99257B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5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8.jpeg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9.png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jpe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hyperlink" Target="https://www.youtube.com/watch?v=xyLYeMuQtu0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3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p3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3.jpeg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995" y="0"/>
            <a:ext cx="12323995" cy="6932247"/>
          </a:xfrm>
        </p:spPr>
      </p:pic>
      <p:sp>
        <p:nvSpPr>
          <p:cNvPr id="5" name="TextBox 4"/>
          <p:cNvSpPr txBox="1"/>
          <p:nvPr/>
        </p:nvSpPr>
        <p:spPr>
          <a:xfrm>
            <a:off x="2619626" y="1534217"/>
            <a:ext cx="68909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Наставничество как ресурс повышения качества образования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76828" y="2488324"/>
            <a:ext cx="64337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ПроНАСтавник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1" y="674346"/>
            <a:ext cx="8516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Муниципальное казенное общеобразовательное учреждение </a:t>
            </a:r>
          </a:p>
          <a:p>
            <a:pPr algn="ctr"/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«Троицкая средняя общеобразовательная школа №50»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90634" y="5611005"/>
            <a:ext cx="8516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п. Троицкий, 2026 г.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44712" y="3671995"/>
            <a:ext cx="566456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Игру подготовили:</a:t>
            </a:r>
          </a:p>
          <a:p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Г.Н. Балашова, учитель</a:t>
            </a:r>
          </a:p>
          <a:p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И.В. Попова, заместитель директора </a:t>
            </a:r>
          </a:p>
          <a:p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по учебно-воспитательной работе</a:t>
            </a:r>
          </a:p>
          <a:p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В.В. Пешкова, учитель</a:t>
            </a:r>
          </a:p>
        </p:txBody>
      </p:sp>
    </p:spTree>
    <p:extLst>
      <p:ext uri="{BB962C8B-B14F-4D97-AF65-F5344CB8AC3E}">
        <p14:creationId xmlns:p14="http://schemas.microsoft.com/office/powerpoint/2010/main" val="3885404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83492" y="2012951"/>
            <a:ext cx="86250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Пора сдавать </a:t>
            </a:r>
          </a:p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работы</a:t>
            </a:r>
          </a:p>
        </p:txBody>
      </p:sp>
    </p:spTree>
    <p:extLst>
      <p:ext uri="{BB962C8B-B14F-4D97-AF65-F5344CB8AC3E}">
        <p14:creationId xmlns:p14="http://schemas.microsoft.com/office/powerpoint/2010/main" val="3601596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83492" y="2060576"/>
            <a:ext cx="86250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Выставляем </a:t>
            </a:r>
          </a:p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оценки</a:t>
            </a:r>
          </a:p>
        </p:txBody>
      </p:sp>
    </p:spTree>
    <p:extLst>
      <p:ext uri="{BB962C8B-B14F-4D97-AF65-F5344CB8AC3E}">
        <p14:creationId xmlns:p14="http://schemas.microsoft.com/office/powerpoint/2010/main" val="1934537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49409" y="132052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Логотип какой премии?  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1 из 7</a:t>
            </a:r>
          </a:p>
        </p:txBody>
      </p:sp>
      <p:pic>
        <p:nvPicPr>
          <p:cNvPr id="1028" name="Picture 4" descr="Учитель года России: записи сообщества | ВКонтакт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77"/>
          <a:stretch/>
        </p:blipFill>
        <p:spPr bwMode="auto">
          <a:xfrm>
            <a:off x="3976702" y="2334648"/>
            <a:ext cx="4462033" cy="30621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790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1 из 7</a:t>
            </a:r>
          </a:p>
        </p:txBody>
      </p:sp>
      <p:pic>
        <p:nvPicPr>
          <p:cNvPr id="2050" name="Picture 2" descr="Учитель года России: записи сообщества | ВКонтакт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276" y="905570"/>
            <a:ext cx="4328874" cy="4999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153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200" y="16906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Основной идеей её педагогической практики является тезис «не мешайте ребенку». Сейчас практика, названная её именем, является одной из самых популярных.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О какой педагогической системе, названной в честь создательницы, идёт речь? 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2 из 7</a:t>
            </a:r>
          </a:p>
        </p:txBody>
      </p:sp>
    </p:spTree>
    <p:extLst>
      <p:ext uri="{BB962C8B-B14F-4D97-AF65-F5344CB8AC3E}">
        <p14:creationId xmlns:p14="http://schemas.microsoft.com/office/powerpoint/2010/main" val="3086857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2 из 7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95437" y="2746183"/>
            <a:ext cx="6485240" cy="199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5600" b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Монтессори</a:t>
            </a:r>
            <a:endParaRPr lang="ru-RU" sz="56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ru-RU" sz="66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Монтессори. Самый полный курс для развития Комсомольская правда 15602706  купить в интернет-магазине Wildberri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049" y="905570"/>
            <a:ext cx="3664744" cy="488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183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333499" y="1690688"/>
            <a:ext cx="9525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3 из 7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3231" b="12152"/>
          <a:stretch/>
        </p:blipFill>
        <p:spPr>
          <a:xfrm>
            <a:off x="2011172" y="2888788"/>
            <a:ext cx="8169653" cy="3429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366090" y="1253331"/>
            <a:ext cx="1145981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В фильме «Серебряные коньки» показан образ известного русского учёного и педагога. Кого?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800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333499" y="1690688"/>
            <a:ext cx="9525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3 из 7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860172" y="2585737"/>
            <a:ext cx="5960052" cy="199021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Дмитрия Ивановича Менделеева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Дмитрий Менделеев. Биография - 31.01.2015, Sputnik Кыргызста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72" y="740334"/>
            <a:ext cx="3655619" cy="528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827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81074" y="1614488"/>
            <a:ext cx="51924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На фото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Морихэй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Уэсиба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, но многие думают, что это древний философ и педагог.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Напишите его имя.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4 из 7</a:t>
            </a:r>
          </a:p>
        </p:txBody>
      </p:sp>
      <p:pic>
        <p:nvPicPr>
          <p:cNvPr id="7170" name="Picture 2" descr="https://sun9-63.userapi.com/impg/tF26lEZSn8VfSLAGXv_6W_wT_EYTFEoqypI2gA/qJ-h2W4WeVo.jpg?size=901x901&amp;quality=95&amp;sign=6e31ee7607054e1e6b562a642dea4cfa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485" y="1447370"/>
            <a:ext cx="4097640" cy="40976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263223" y="4867783"/>
            <a:ext cx="6485240" cy="199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Конфуций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66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87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333499" y="1690688"/>
            <a:ext cx="9525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Вклад этого известного писателя в российское образование неоценим. В середине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XIX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века он первый основал школу для крестьянских детей, которую назвал «Яснополянская».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Кто этот писатель и педагог?</a:t>
            </a:r>
            <a:endParaRPr lang="ru-RU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5 из 7</a:t>
            </a:r>
          </a:p>
        </p:txBody>
      </p:sp>
    </p:spTree>
    <p:extLst>
      <p:ext uri="{BB962C8B-B14F-4D97-AF65-F5344CB8AC3E}">
        <p14:creationId xmlns:p14="http://schemas.microsoft.com/office/powerpoint/2010/main" val="1989386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1977082" y="2569571"/>
            <a:ext cx="8625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Разминка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79803" y="1690688"/>
            <a:ext cx="68909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ТУР 1</a:t>
            </a:r>
          </a:p>
        </p:txBody>
      </p:sp>
    </p:spTree>
    <p:extLst>
      <p:ext uri="{BB962C8B-B14F-4D97-AF65-F5344CB8AC3E}">
        <p14:creationId xmlns:p14="http://schemas.microsoft.com/office/powerpoint/2010/main" val="3483846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5 из 7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58617" y="2313256"/>
            <a:ext cx="6485240" cy="19902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Лев Николаевич Толстой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66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13bbc204b2807b5c65026c0520447f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273" y="905570"/>
            <a:ext cx="3403960" cy="48055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3301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402002" y="1799590"/>
            <a:ext cx="41433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Преподавателя какой дисциплины изобразила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нейросеть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6 из 7</a:t>
            </a:r>
          </a:p>
        </p:txBody>
      </p:sp>
      <p:pic>
        <p:nvPicPr>
          <p:cNvPr id="8194" name="Picture 2" descr="https://sun9-17.userapi.com/impg/UYyJA0FboNOwGkIGjYi5R3Vu6jP82K6oEcDUkg/sSgTs8Tfepo.jpg?size=768x768&amp;quality=95&amp;sign=6bd867cf578a7937d6cda11c24e4f91b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876" y="1389380"/>
            <a:ext cx="4870450" cy="48704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5231069" y="4373330"/>
            <a:ext cx="6485240" cy="199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Физика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66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2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449995" y="2506662"/>
            <a:ext cx="41433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Гардероб какой известной наставницы?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7 из 7</a:t>
            </a:r>
          </a:p>
        </p:txBody>
      </p:sp>
      <p:pic>
        <p:nvPicPr>
          <p:cNvPr id="19458" name="Picture 2" descr="Сказочный стиль, Мери Поппинс | Stilouette Стилист, эксперт по архетипам  онлайн и оф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098" y="1341240"/>
            <a:ext cx="4533901" cy="475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33700" y="1446015"/>
            <a:ext cx="3057525" cy="5186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02823" y="1903535"/>
            <a:ext cx="940777" cy="1522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790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7 из 7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2892548" y="4835849"/>
            <a:ext cx="6485240" cy="199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Мэри </a:t>
            </a:r>
            <a:r>
              <a:rPr lang="ru-RU" sz="6600" b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Поппинс</a:t>
            </a:r>
            <a:endParaRPr lang="ru-RU" sz="66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ru-RU" sz="66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Мэри Поппинс, до свидания (1983) — Фильм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380" y="1333493"/>
            <a:ext cx="6237238" cy="35023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719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1977082" y="2569571"/>
            <a:ext cx="8625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Текстовые вопросы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79803" y="1690688"/>
            <a:ext cx="68909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ТУР 2</a:t>
            </a:r>
          </a:p>
        </p:txBody>
      </p:sp>
    </p:spTree>
    <p:extLst>
      <p:ext uri="{BB962C8B-B14F-4D97-AF65-F5344CB8AC3E}">
        <p14:creationId xmlns:p14="http://schemas.microsoft.com/office/powerpoint/2010/main" val="2190823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57647" y="155530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В 1762 году учитель Джон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Спилсбери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наклеил карту Англии на картон и разрезал на кусочки. Так появилась игра, тогда предназначенная для обучения географии. Назовите эту игру, которую теперь любят дети и взрослые. 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1 из 7</a:t>
            </a:r>
          </a:p>
        </p:txBody>
      </p:sp>
    </p:spTree>
    <p:extLst>
      <p:ext uri="{BB962C8B-B14F-4D97-AF65-F5344CB8AC3E}">
        <p14:creationId xmlns:p14="http://schemas.microsoft.com/office/powerpoint/2010/main" val="15004589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63260" y="1542943"/>
            <a:ext cx="110654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Вставьте пропущенное слово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в афоризм Аристотеля: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«Ничто так прочно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не запоминают ученики,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как __________ своих учителей». </a:t>
            </a:r>
          </a:p>
          <a:p>
            <a:pPr>
              <a:lnSpc>
                <a:spcPct val="100000"/>
              </a:lnSpc>
            </a:pP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2 из 7</a:t>
            </a:r>
          </a:p>
        </p:txBody>
      </p:sp>
    </p:spTree>
    <p:extLst>
      <p:ext uri="{BB962C8B-B14F-4D97-AF65-F5344CB8AC3E}">
        <p14:creationId xmlns:p14="http://schemas.microsoft.com/office/powerpoint/2010/main" val="2131675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63260" y="1811140"/>
            <a:ext cx="110654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По мнению одного немецкого писателя, человеку нужно примерно два года,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чтобы научиться этому, и лет шестьдесят, чтобы научиться </a:t>
            </a:r>
            <a:r>
              <a:rPr lang="ru-RU" sz="3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не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делать этого.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О каком умении (действии) идет речь?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3 из 7</a:t>
            </a:r>
          </a:p>
        </p:txBody>
      </p:sp>
    </p:spTree>
    <p:extLst>
      <p:ext uri="{BB962C8B-B14F-4D97-AF65-F5344CB8AC3E}">
        <p14:creationId xmlns:p14="http://schemas.microsoft.com/office/powerpoint/2010/main" val="25941803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46319" y="1904111"/>
            <a:ext cx="104960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Как известно, летом каникулы большие, а зимой маленькие. Некоторые остряки объясняют, что это </a:t>
            </a:r>
            <a:r>
              <a:rPr lang="ru-RU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зависит от физической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величины. Так что же влияет на  размер каникул?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4 из 7</a:t>
            </a:r>
          </a:p>
        </p:txBody>
      </p:sp>
    </p:spTree>
    <p:extLst>
      <p:ext uri="{BB962C8B-B14F-4D97-AF65-F5344CB8AC3E}">
        <p14:creationId xmlns:p14="http://schemas.microsoft.com/office/powerpoint/2010/main" val="5655723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46319" y="1904111"/>
            <a:ext cx="104960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Самая длинная </a:t>
            </a:r>
            <a:r>
              <a:rPr lang="ru-RU" sz="3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она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была изготовлена студентами за 16 часов, а её длина составила 600 метров. О чём речь?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5 из 7</a:t>
            </a:r>
          </a:p>
        </p:txBody>
      </p:sp>
    </p:spTree>
    <p:extLst>
      <p:ext uri="{BB962C8B-B14F-4D97-AF65-F5344CB8AC3E}">
        <p14:creationId xmlns:p14="http://schemas.microsoft.com/office/powerpoint/2010/main" val="261571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49409" y="132052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Логотип какой премии?  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1 из 7</a:t>
            </a:r>
          </a:p>
        </p:txBody>
      </p:sp>
      <p:pic>
        <p:nvPicPr>
          <p:cNvPr id="1028" name="Picture 4" descr="Учитель года России: записи сообщества | ВКонтакт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77"/>
          <a:stretch/>
        </p:blipFill>
        <p:spPr bwMode="auto">
          <a:xfrm>
            <a:off x="3605352" y="2334648"/>
            <a:ext cx="4981296" cy="34184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5676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76696" y="1690688"/>
            <a:ext cx="104960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«Победителю-ученику от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побежденного учителя».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Кто автор этой фразы, адресованной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А.С. Пушкину?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6 из 7</a:t>
            </a:r>
          </a:p>
        </p:txBody>
      </p:sp>
    </p:spTree>
    <p:extLst>
      <p:ext uri="{BB962C8B-B14F-4D97-AF65-F5344CB8AC3E}">
        <p14:creationId xmlns:p14="http://schemas.microsoft.com/office/powerpoint/2010/main" val="9767494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08103" y="1446015"/>
            <a:ext cx="104960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Самое лаконичное рекомендательное письмо из университета получил математик Джон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Нэш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, прототип главного героя фильма «Игры разума».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Там было написано: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«Этот человек - ________!»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Кто же?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7 из 7</a:t>
            </a:r>
          </a:p>
        </p:txBody>
      </p:sp>
    </p:spTree>
    <p:extLst>
      <p:ext uri="{BB962C8B-B14F-4D97-AF65-F5344CB8AC3E}">
        <p14:creationId xmlns:p14="http://schemas.microsoft.com/office/powerpoint/2010/main" val="28140159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83492" y="2055813"/>
            <a:ext cx="86250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Пора сдавать </a:t>
            </a:r>
          </a:p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работы</a:t>
            </a:r>
          </a:p>
        </p:txBody>
      </p:sp>
    </p:spTree>
    <p:extLst>
      <p:ext uri="{BB962C8B-B14F-4D97-AF65-F5344CB8AC3E}">
        <p14:creationId xmlns:p14="http://schemas.microsoft.com/office/powerpoint/2010/main" val="3475315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83492" y="1690688"/>
            <a:ext cx="86250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Выставляем </a:t>
            </a:r>
          </a:p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оценки</a:t>
            </a:r>
          </a:p>
        </p:txBody>
      </p:sp>
    </p:spTree>
    <p:extLst>
      <p:ext uri="{BB962C8B-B14F-4D97-AF65-F5344CB8AC3E}">
        <p14:creationId xmlns:p14="http://schemas.microsoft.com/office/powerpoint/2010/main" val="11099971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19431" y="181114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Учитель наклеил карту Англии на картон и разрезал на кусочки. Так появилась популярная игра. Какая? </a:t>
            </a:r>
            <a:endParaRPr lang="ru-RU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1 из 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33166" y="4135496"/>
            <a:ext cx="8625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Monotype Corsiva" panose="03010101010201010101" pitchFamily="66" charset="0"/>
              </a:rPr>
              <a:t>пазлы</a:t>
            </a:r>
            <a:endParaRPr lang="ru-RU" sz="7200" b="1" dirty="0">
              <a:solidFill>
                <a:schemeClr val="accent4">
                  <a:lumMod val="20000"/>
                  <a:lumOff val="8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32" name="Picture 8" descr="Пазл PNG изображения | PNG Pl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696" y="3986809"/>
            <a:ext cx="3427473" cy="194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73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63260" y="1542943"/>
            <a:ext cx="110654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Вставьте пропущенное слово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в афоризм Аристотеля: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«Ничто так прочно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не запоминают ученики,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как __________ своих учителей». </a:t>
            </a:r>
          </a:p>
          <a:p>
            <a:pPr>
              <a:lnSpc>
                <a:spcPct val="100000"/>
              </a:lnSpc>
            </a:pP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2 из 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9550" y="4658240"/>
            <a:ext cx="86250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Monotype Corsiva" panose="03010101010201010101" pitchFamily="66" charset="0"/>
              </a:rPr>
              <a:t>ошибки</a:t>
            </a:r>
          </a:p>
        </p:txBody>
      </p:sp>
    </p:spTree>
    <p:extLst>
      <p:ext uri="{BB962C8B-B14F-4D97-AF65-F5344CB8AC3E}">
        <p14:creationId xmlns:p14="http://schemas.microsoft.com/office/powerpoint/2010/main" val="249677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63260" y="1564005"/>
            <a:ext cx="110654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Человеку нужно примерно два года,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чтобы научиться этому, и лет шестьдесят,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чтобы научиться </a:t>
            </a:r>
            <a:r>
              <a:rPr lang="ru-RU" sz="3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не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делать этого.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Чего?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3 из 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4083" y="4046006"/>
            <a:ext cx="8625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Monotype Corsiva" panose="03010101010201010101" pitchFamily="66" charset="0"/>
              </a:rPr>
              <a:t>говорить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63"/>
          <a:stretch/>
        </p:blipFill>
        <p:spPr>
          <a:xfrm>
            <a:off x="2256311" y="4207110"/>
            <a:ext cx="2100649" cy="245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9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20460" y="1446015"/>
            <a:ext cx="104960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Летом каникулы большие, а зимой маленькие. Некоторые остряки объясняют, что это зависит от физической величины. Что же влияет на  размер каникул?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4 из 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4083" y="4046006"/>
            <a:ext cx="8625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Monotype Corsiva" panose="03010101010201010101" pitchFamily="66" charset="0"/>
              </a:rPr>
              <a:t>температура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86"/>
          <a:stretch/>
        </p:blipFill>
        <p:spPr>
          <a:xfrm rot="17936782">
            <a:off x="2322784" y="3086289"/>
            <a:ext cx="1778409" cy="367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0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57763" y="1167180"/>
            <a:ext cx="104960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Самая длинная </a:t>
            </a:r>
            <a:r>
              <a:rPr lang="ru-RU" sz="3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она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была изготовлена студентами за 16 часов, а её длина составила 600 метров. О чём речь?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5 из 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05763" y="4147177"/>
            <a:ext cx="8625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Monotype Corsiva" panose="03010101010201010101" pitchFamily="66" charset="0"/>
              </a:rPr>
              <a:t>шпаргалка</a:t>
            </a:r>
          </a:p>
        </p:txBody>
      </p:sp>
      <p:pic>
        <p:nvPicPr>
          <p:cNvPr id="2052" name="Picture 4" descr="Мой вариант шпаргалки:) | Пикаб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078" y="3150160"/>
            <a:ext cx="4227217" cy="31704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16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123950" y="1108566"/>
            <a:ext cx="96488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Кто автор этой фразы,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адресованной А.С. Пушкину?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«Победителю-ученику от 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побежденного учителя».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6 из 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7609" y="4552010"/>
            <a:ext cx="86250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Monotype Corsiva" panose="03010101010201010101" pitchFamily="66" charset="0"/>
              </a:rPr>
              <a:t>В.А. Жуковский</a:t>
            </a:r>
          </a:p>
        </p:txBody>
      </p:sp>
      <p:pic>
        <p:nvPicPr>
          <p:cNvPr id="1026" name="Picture 2" descr="Жуковский Василий Андреевич — биография поэта, личная жизнь, фото,  портреты, стихи, книг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648" y="3284235"/>
            <a:ext cx="2200274" cy="27633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57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200" y="16906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Основной идеей её педагогической практики является тезис «не мешайте ребенку». Сейчас практика, названная её именем,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является одной из самых популярных.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О какой педагогической системе, названной в честь создательницы, идёт речь? 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2 из 7</a:t>
            </a:r>
          </a:p>
        </p:txBody>
      </p:sp>
    </p:spTree>
    <p:extLst>
      <p:ext uri="{BB962C8B-B14F-4D97-AF65-F5344CB8AC3E}">
        <p14:creationId xmlns:p14="http://schemas.microsoft.com/office/powerpoint/2010/main" val="26268045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08103" y="1446015"/>
            <a:ext cx="104960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Самое лаконичное рекомендательное письмо из университета получил математик Джон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Нэш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, прототип главного героя фильма «Игры разума».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Там было написано: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«Этот человек - _______!»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7 из 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985" y="4188168"/>
            <a:ext cx="86250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Monotype Corsiva" panose="03010101010201010101" pitchFamily="66" charset="0"/>
              </a:rPr>
              <a:t> гений</a:t>
            </a:r>
          </a:p>
        </p:txBody>
      </p:sp>
    </p:spTree>
    <p:extLst>
      <p:ext uri="{BB962C8B-B14F-4D97-AF65-F5344CB8AC3E}">
        <p14:creationId xmlns:p14="http://schemas.microsoft.com/office/powerpoint/2010/main" val="29143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1977082" y="2569571"/>
            <a:ext cx="8625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Картинки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79803" y="1690688"/>
            <a:ext cx="68909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ТУР 3</a:t>
            </a:r>
          </a:p>
        </p:txBody>
      </p:sp>
    </p:spTree>
    <p:extLst>
      <p:ext uri="{BB962C8B-B14F-4D97-AF65-F5344CB8AC3E}">
        <p14:creationId xmlns:p14="http://schemas.microsoft.com/office/powerpoint/2010/main" val="15495955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49409" y="90557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Чей это учитель?  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1 из 7</a:t>
            </a:r>
          </a:p>
        </p:txBody>
      </p:sp>
      <p:pic>
        <p:nvPicPr>
          <p:cNvPr id="7" name="Picture 2" descr="https://img1.badfon.ru/original/1024x600/0/a4/kung-fu-panda-multfilm-33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009" y="1653952"/>
            <a:ext cx="7629980" cy="44706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2002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49409" y="116718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Какое устойчивое выражение зашифровано?  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2 из 7</a:t>
            </a:r>
          </a:p>
        </p:txBody>
      </p:sp>
      <p:pic>
        <p:nvPicPr>
          <p:cNvPr id="8" name="Picture 2" descr="https://sun9-46.userapi.com/c853424/v853424371/10e718/GYwm0vg9Ib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373" y="1836744"/>
            <a:ext cx="7971251" cy="44838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3043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7920153" y="2696665"/>
            <a:ext cx="32416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Кадр из сериала про какого учителя?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3 из 7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87" y="1371102"/>
            <a:ext cx="6919503" cy="52211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41758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7141176" y="3006167"/>
            <a:ext cx="373585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Как называется картина?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67829" y="606889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4 из 7</a:t>
            </a:r>
          </a:p>
        </p:txBody>
      </p:sp>
      <p:pic>
        <p:nvPicPr>
          <p:cNvPr id="7170" name="Picture 2" descr="Опять двойка (картина)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296" y="710870"/>
            <a:ext cx="5108232" cy="55706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414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219715" y="1320521"/>
            <a:ext cx="97525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Где происходят основные действия этих фильмов?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5 из 7</a:t>
            </a:r>
          </a:p>
        </p:txBody>
      </p:sp>
      <p:pic>
        <p:nvPicPr>
          <p:cNvPr id="9218" name="Picture 2" descr="Рецензия на фильм Каникулы строгого режим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8" r="11363"/>
          <a:stretch/>
        </p:blipFill>
        <p:spPr bwMode="auto">
          <a:xfrm>
            <a:off x="986857" y="2293806"/>
            <a:ext cx="3815677" cy="27749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Молодой человек»: неровная комедия про нынешних тридцатилетних — Статьи на  Кинопоиск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r="12964"/>
          <a:stretch/>
        </p:blipFill>
        <p:spPr bwMode="auto">
          <a:xfrm>
            <a:off x="4479434" y="3429000"/>
            <a:ext cx="3690087" cy="27540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Фильм &quot;Артек. Большое путешествие&quot; опять возглавил российский прокат -  Российская газет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r="3576"/>
          <a:stretch/>
        </p:blipFill>
        <p:spPr bwMode="auto">
          <a:xfrm>
            <a:off x="7659766" y="2030755"/>
            <a:ext cx="3483301" cy="27964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9137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6" name="TextBox 5"/>
          <p:cNvSpPr txBox="1"/>
          <p:nvPr/>
        </p:nvSpPr>
        <p:spPr>
          <a:xfrm>
            <a:off x="6860055" y="738316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6 из 7</a:t>
            </a:r>
          </a:p>
        </p:txBody>
      </p:sp>
      <p:pic>
        <p:nvPicPr>
          <p:cNvPr id="16390" name="Picture 6" descr="Всё о празднике Алые паруса 2022 в Санкт-Петербург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38" y="917739"/>
            <a:ext cx="7032539" cy="48731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7439025" y="2590800"/>
            <a:ext cx="3843336" cy="4401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Фото с какого события?</a:t>
            </a:r>
          </a:p>
        </p:txBody>
      </p:sp>
    </p:spTree>
    <p:extLst>
      <p:ext uri="{BB962C8B-B14F-4D97-AF65-F5344CB8AC3E}">
        <p14:creationId xmlns:p14="http://schemas.microsoft.com/office/powerpoint/2010/main" val="36981801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847337" y="567296"/>
            <a:ext cx="92593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Соотнесите преподавателей и предметы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931668" y="558791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7 из 7</a:t>
            </a:r>
          </a:p>
        </p:txBody>
      </p:sp>
      <p:pic>
        <p:nvPicPr>
          <p:cNvPr id="10244" name="Picture 4" descr="Аластор Грюм | Гарри Поттер вики | Fand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280" y="1529614"/>
            <a:ext cx="2890981" cy="37438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355363" y="5515809"/>
            <a:ext cx="3535417" cy="740360"/>
          </a:xfrm>
          <a:prstGeom prst="roundRect">
            <a:avLst/>
          </a:prstGeom>
          <a:solidFill>
            <a:schemeClr val="bg1">
              <a:lumMod val="85000"/>
              <a:alpha val="79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239373" y="5473636"/>
            <a:ext cx="373585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Защита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от тёмных искусств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51891" y="5572154"/>
            <a:ext cx="3178436" cy="732838"/>
          </a:xfrm>
          <a:prstGeom prst="roundRect">
            <a:avLst/>
          </a:prstGeom>
          <a:solidFill>
            <a:schemeClr val="bg1">
              <a:lumMod val="85000"/>
              <a:alpha val="79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258133" y="5483301"/>
            <a:ext cx="2984653" cy="740360"/>
          </a:xfrm>
          <a:prstGeom prst="roundRect">
            <a:avLst/>
          </a:prstGeom>
          <a:solidFill>
            <a:schemeClr val="bg1">
              <a:lumMod val="85000"/>
              <a:alpha val="79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21727" y="1195574"/>
            <a:ext cx="778475" cy="7114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89689" y="1228127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Овал 15"/>
          <p:cNvSpPr/>
          <p:nvPr/>
        </p:nvSpPr>
        <p:spPr>
          <a:xfrm>
            <a:off x="315152" y="5093430"/>
            <a:ext cx="778475" cy="71143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07344" y="5111525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797467" y="5757627"/>
            <a:ext cx="3394644" cy="3296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Трансфигурация</a:t>
            </a:r>
          </a:p>
        </p:txBody>
      </p:sp>
      <p:sp>
        <p:nvSpPr>
          <p:cNvPr id="19" name="Овал 18"/>
          <p:cNvSpPr/>
          <p:nvPr/>
        </p:nvSpPr>
        <p:spPr>
          <a:xfrm>
            <a:off x="3941246" y="5163715"/>
            <a:ext cx="778475" cy="71143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024533" y="5207150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</a:p>
        </p:txBody>
      </p:sp>
      <p:pic>
        <p:nvPicPr>
          <p:cNvPr id="10248" name="Picture 8" descr="Роберт Макгонагалл | Гарри Поттер вики | Fand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009" y="1425883"/>
            <a:ext cx="2984653" cy="37230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/>
          <p:cNvSpPr/>
          <p:nvPr/>
        </p:nvSpPr>
        <p:spPr>
          <a:xfrm>
            <a:off x="7869944" y="1248227"/>
            <a:ext cx="778475" cy="7114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945113" y="1288565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0250" name="Picture 10" descr="Гораций Слизнорт | Гарри Поттер вики | Fand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665" y="1477963"/>
            <a:ext cx="2978888" cy="3765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Овал 24"/>
          <p:cNvSpPr/>
          <p:nvPr/>
        </p:nvSpPr>
        <p:spPr>
          <a:xfrm>
            <a:off x="4387413" y="1248227"/>
            <a:ext cx="778475" cy="7114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462582" y="1297404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7945113" y="5625426"/>
            <a:ext cx="3735856" cy="681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Зельеварение</a:t>
            </a:r>
            <a:endParaRPr lang="ru-RU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7911489" y="5218158"/>
            <a:ext cx="778475" cy="71143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8005344" y="5285661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</p:spTree>
    <p:extLst>
      <p:ext uri="{BB962C8B-B14F-4D97-AF65-F5344CB8AC3E}">
        <p14:creationId xmlns:p14="http://schemas.microsoft.com/office/powerpoint/2010/main" val="17326905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026509" y="1719798"/>
            <a:ext cx="86250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Пора сдавать </a:t>
            </a:r>
          </a:p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работы</a:t>
            </a:r>
          </a:p>
        </p:txBody>
      </p:sp>
    </p:spTree>
    <p:extLst>
      <p:ext uri="{BB962C8B-B14F-4D97-AF65-F5344CB8AC3E}">
        <p14:creationId xmlns:p14="http://schemas.microsoft.com/office/powerpoint/2010/main" val="1441917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333499" y="1690688"/>
            <a:ext cx="9525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3 из 7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3231" b="12152"/>
          <a:stretch/>
        </p:blipFill>
        <p:spPr>
          <a:xfrm>
            <a:off x="2011173" y="2785040"/>
            <a:ext cx="8169653" cy="3429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468383" y="1253331"/>
            <a:ext cx="1145981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В фильме «Серебряные коньки» показан образ известного русского учёного и педагога. Кого?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068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83492" y="1690688"/>
            <a:ext cx="86250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Выставляем </a:t>
            </a:r>
          </a:p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оценки</a:t>
            </a:r>
          </a:p>
        </p:txBody>
      </p:sp>
    </p:spTree>
    <p:extLst>
      <p:ext uri="{BB962C8B-B14F-4D97-AF65-F5344CB8AC3E}">
        <p14:creationId xmlns:p14="http://schemas.microsoft.com/office/powerpoint/2010/main" val="23272347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49409" y="102790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Чей это учитель?  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1 из 7</a:t>
            </a:r>
          </a:p>
        </p:txBody>
      </p:sp>
      <p:pic>
        <p:nvPicPr>
          <p:cNvPr id="7" name="Picture 2" descr="https://img1.badfon.ru/original/1024x600/0/a4/kung-fu-panda-multfilm-33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009" y="1715120"/>
            <a:ext cx="7629980" cy="44706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7559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49409" y="69559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Кунг-фу панда (По) 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1 из 7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476" y="1664342"/>
            <a:ext cx="8088352" cy="45496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26282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49409" y="132052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Какое устойчивое выражение зашифровано?  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2 из 7</a:t>
            </a:r>
          </a:p>
        </p:txBody>
      </p:sp>
      <p:pic>
        <p:nvPicPr>
          <p:cNvPr id="8" name="Picture 2" descr="https://sun9-46.userapi.com/c853424/v853424371/10e718/GYwm0vg9Ib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129" y="2117275"/>
            <a:ext cx="6844159" cy="38498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616034" y="489338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Лес рук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77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030915" y="2382783"/>
            <a:ext cx="32416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Кадр из сериала про какого учителя?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3 из 7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331" y="1586054"/>
            <a:ext cx="5766759" cy="4351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15295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030915" y="2382783"/>
            <a:ext cx="32416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3 из 7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96" y="1647330"/>
            <a:ext cx="7175750" cy="42097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7531008" y="3137837"/>
            <a:ext cx="4518364" cy="199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Физрук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5520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7067036" y="2446154"/>
            <a:ext cx="373585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Как называется картина?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67829" y="606889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4 из 7</a:t>
            </a:r>
          </a:p>
        </p:txBody>
      </p:sp>
      <p:pic>
        <p:nvPicPr>
          <p:cNvPr id="7170" name="Picture 2" descr="Опять двойка (картина)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296" y="710870"/>
            <a:ext cx="5108232" cy="55706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6183528" y="3997418"/>
            <a:ext cx="5272129" cy="199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«Опять двойка»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219715" y="1167180"/>
            <a:ext cx="97525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Где происходят основные действия этих фильмов?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5 из 7</a:t>
            </a:r>
          </a:p>
        </p:txBody>
      </p:sp>
      <p:pic>
        <p:nvPicPr>
          <p:cNvPr id="9218" name="Picture 2" descr="Рецензия на фильм Каникулы строгого режим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8" r="11363"/>
          <a:stretch/>
        </p:blipFill>
        <p:spPr bwMode="auto">
          <a:xfrm>
            <a:off x="1059047" y="2055813"/>
            <a:ext cx="3742280" cy="27215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Молодой человек»: неровная комедия про нынешних тридцатилетних — Статьи на  Кинопоиск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r="12964"/>
          <a:stretch/>
        </p:blipFill>
        <p:spPr bwMode="auto">
          <a:xfrm>
            <a:off x="4513718" y="3469334"/>
            <a:ext cx="3619105" cy="27010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Фильм &quot;Артек. Большое путешествие&quot; опять возглавил российский прокат -  Российская газет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r="3576"/>
          <a:stretch/>
        </p:blipFill>
        <p:spPr bwMode="auto">
          <a:xfrm>
            <a:off x="7844404" y="2034673"/>
            <a:ext cx="3416297" cy="27426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6282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5 из 7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763977" y="435046"/>
            <a:ext cx="4518364" cy="199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В лагере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Каникулы строгого режима — смотреть онлайн — Кинопоис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265" y="1612633"/>
            <a:ext cx="3033192" cy="45497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Молодой человек (фильм 2022) смотреть онлайн в хорошем качеств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597" y="1652881"/>
            <a:ext cx="3039762" cy="44972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Артек. Большое путешествие (2021) — смотреть онлайн — Кинопоиск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860" y="1652881"/>
            <a:ext cx="3002810" cy="44695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9427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6" name="TextBox 5"/>
          <p:cNvSpPr txBox="1"/>
          <p:nvPr/>
        </p:nvSpPr>
        <p:spPr>
          <a:xfrm>
            <a:off x="6860055" y="738316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6 из 7</a:t>
            </a:r>
          </a:p>
        </p:txBody>
      </p:sp>
      <p:pic>
        <p:nvPicPr>
          <p:cNvPr id="16390" name="Picture 6" descr="Всё о празднике Алые паруса 2022 в Санкт-Петербург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242" y="1371401"/>
            <a:ext cx="6460793" cy="44769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7021723" y="2641042"/>
            <a:ext cx="41220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Фото с какого события?</a:t>
            </a:r>
          </a:p>
        </p:txBody>
      </p:sp>
    </p:spTree>
    <p:extLst>
      <p:ext uri="{BB962C8B-B14F-4D97-AF65-F5344CB8AC3E}">
        <p14:creationId xmlns:p14="http://schemas.microsoft.com/office/powerpoint/2010/main" val="759579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81074" y="1614488"/>
            <a:ext cx="51924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На фото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Морихэй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Уэсиба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, но многие думают, что это древний философ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и педагог.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Напишите его имя.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4 из 7</a:t>
            </a:r>
          </a:p>
        </p:txBody>
      </p:sp>
      <p:pic>
        <p:nvPicPr>
          <p:cNvPr id="7170" name="Picture 2" descr="https://sun9-63.userapi.com/impg/tF26lEZSn8VfSLAGXv_6W_wT_EYTFEoqypI2gA/qJ-h2W4WeVo.jpg?size=901x901&amp;quality=95&amp;sign=6e31ee7607054e1e6b562a642dea4cfa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485" y="1447370"/>
            <a:ext cx="4097640" cy="40976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6579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6" name="TextBox 5"/>
          <p:cNvSpPr txBox="1"/>
          <p:nvPr/>
        </p:nvSpPr>
        <p:spPr>
          <a:xfrm>
            <a:off x="6860055" y="738316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6 из 7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836816" y="596725"/>
            <a:ext cx="4518364" cy="199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Алые паруса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Как прошел праздник выпускников «Алые Паруса» в Петербурге - Газета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599" y="1803713"/>
            <a:ext cx="6120799" cy="4080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0413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386" y="-11169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847337" y="567296"/>
            <a:ext cx="92593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Соотнесите преподавателей и предметы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979140" y="506095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7 из 7</a:t>
            </a:r>
          </a:p>
        </p:txBody>
      </p:sp>
      <p:pic>
        <p:nvPicPr>
          <p:cNvPr id="10244" name="Picture 4" descr="Аластор Грюм | Гарри Поттер вики | Fand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98" y="1535410"/>
            <a:ext cx="2890981" cy="37438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607574" y="5599565"/>
            <a:ext cx="3311259" cy="772433"/>
          </a:xfrm>
          <a:prstGeom prst="roundRect">
            <a:avLst/>
          </a:prstGeom>
          <a:solidFill>
            <a:schemeClr val="bg1">
              <a:lumMod val="85000"/>
              <a:alpha val="79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403596" y="5538705"/>
            <a:ext cx="373585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Защита от тёмных искусств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1726" y="5619068"/>
            <a:ext cx="3357123" cy="732838"/>
          </a:xfrm>
          <a:prstGeom prst="roundRect">
            <a:avLst/>
          </a:prstGeom>
          <a:solidFill>
            <a:schemeClr val="bg1">
              <a:lumMod val="85000"/>
              <a:alpha val="79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9452" y="5619067"/>
            <a:ext cx="3191768" cy="732839"/>
          </a:xfrm>
          <a:prstGeom prst="roundRect">
            <a:avLst/>
          </a:prstGeom>
          <a:solidFill>
            <a:schemeClr val="bg1">
              <a:lumMod val="85000"/>
              <a:alpha val="79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21727" y="1195574"/>
            <a:ext cx="778475" cy="7114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89689" y="1228127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Овал 15"/>
          <p:cNvSpPr/>
          <p:nvPr/>
        </p:nvSpPr>
        <p:spPr>
          <a:xfrm>
            <a:off x="315152" y="5093430"/>
            <a:ext cx="778475" cy="71143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07344" y="5111525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600317" y="5739569"/>
            <a:ext cx="373585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Трансфигурация</a:t>
            </a:r>
          </a:p>
        </p:txBody>
      </p:sp>
      <p:sp>
        <p:nvSpPr>
          <p:cNvPr id="19" name="Овал 18"/>
          <p:cNvSpPr/>
          <p:nvPr/>
        </p:nvSpPr>
        <p:spPr>
          <a:xfrm>
            <a:off x="3941246" y="5163715"/>
            <a:ext cx="778475" cy="71143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024533" y="5207150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</a:p>
        </p:txBody>
      </p:sp>
      <p:pic>
        <p:nvPicPr>
          <p:cNvPr id="10248" name="Picture 8" descr="Роберт Макгонагалл | Гарри Поттер вики | Fand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579" y="1588089"/>
            <a:ext cx="2984653" cy="37230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/>
          <p:cNvSpPr/>
          <p:nvPr/>
        </p:nvSpPr>
        <p:spPr>
          <a:xfrm>
            <a:off x="7869944" y="1248227"/>
            <a:ext cx="778475" cy="7114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945113" y="1288565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0250" name="Picture 10" descr="Гораций Слизнорт | Гарри Поттер вики | Fand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592" y="1602053"/>
            <a:ext cx="2978888" cy="3765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Овал 24"/>
          <p:cNvSpPr/>
          <p:nvPr/>
        </p:nvSpPr>
        <p:spPr>
          <a:xfrm>
            <a:off x="4387413" y="1248227"/>
            <a:ext cx="778475" cy="7114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462582" y="1297404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7867408" y="5716480"/>
            <a:ext cx="3735856" cy="681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Зельеварение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7911489" y="5218158"/>
            <a:ext cx="778475" cy="71143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8005344" y="5285661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</p:spTree>
    <p:extLst>
      <p:ext uri="{BB962C8B-B14F-4D97-AF65-F5344CB8AC3E}">
        <p14:creationId xmlns:p14="http://schemas.microsoft.com/office/powerpoint/2010/main" val="42417551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847337" y="567296"/>
            <a:ext cx="92593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Соотнесите преподавателей и предметы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979140" y="506095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7 из 7</a:t>
            </a:r>
          </a:p>
        </p:txBody>
      </p:sp>
      <p:pic>
        <p:nvPicPr>
          <p:cNvPr id="10244" name="Picture 4" descr="Аластор Грюм | Гарри Поттер вики | Fand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98" y="1535410"/>
            <a:ext cx="2890981" cy="374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8396551" y="5482057"/>
            <a:ext cx="3429372" cy="1003463"/>
          </a:xfrm>
          <a:prstGeom prst="roundRect">
            <a:avLst/>
          </a:prstGeom>
          <a:solidFill>
            <a:schemeClr val="bg1">
              <a:lumMod val="85000"/>
              <a:alpha val="79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43137" y="5542751"/>
            <a:ext cx="3679724" cy="1003463"/>
          </a:xfrm>
          <a:prstGeom prst="roundRect">
            <a:avLst/>
          </a:prstGeom>
          <a:solidFill>
            <a:schemeClr val="bg1">
              <a:lumMod val="85000"/>
              <a:alpha val="79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21727" y="1195574"/>
            <a:ext cx="778475" cy="7114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89689" y="1228127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8302921" y="5698884"/>
            <a:ext cx="3842774" cy="126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Трансфигурация</a:t>
            </a:r>
          </a:p>
        </p:txBody>
      </p:sp>
      <p:pic>
        <p:nvPicPr>
          <p:cNvPr id="10248" name="Picture 8" descr="Роберт Макгонагалл | Гарри Поттер вики | Fand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579" y="1588089"/>
            <a:ext cx="2984653" cy="372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/>
          <p:cNvSpPr/>
          <p:nvPr/>
        </p:nvSpPr>
        <p:spPr>
          <a:xfrm>
            <a:off x="7869944" y="1248227"/>
            <a:ext cx="778475" cy="7114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945113" y="1288565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0250" name="Picture 10" descr="Гораций Слизнорт | Гарри Поттер вики | Fand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911" y="1603946"/>
            <a:ext cx="2978888" cy="376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Овал 24"/>
          <p:cNvSpPr/>
          <p:nvPr/>
        </p:nvSpPr>
        <p:spPr>
          <a:xfrm>
            <a:off x="4387413" y="1248227"/>
            <a:ext cx="778475" cy="7114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462582" y="1297404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4455758" y="5770529"/>
            <a:ext cx="3735856" cy="681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Зельеварение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7911489" y="5218158"/>
            <a:ext cx="778475" cy="711438"/>
          </a:xfrm>
          <a:prstGeom prst="ellipse">
            <a:avLst/>
          </a:prstGeom>
          <a:solidFill>
            <a:schemeClr val="accent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30518" y="5586514"/>
            <a:ext cx="3679724" cy="911896"/>
          </a:xfrm>
          <a:prstGeom prst="roundRect">
            <a:avLst/>
          </a:prstGeom>
          <a:solidFill>
            <a:schemeClr val="bg1">
              <a:lumMod val="85000"/>
              <a:alpha val="79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66564" y="5551199"/>
            <a:ext cx="373585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Защита от тёмных искусств </a:t>
            </a:r>
          </a:p>
        </p:txBody>
      </p:sp>
      <p:sp>
        <p:nvSpPr>
          <p:cNvPr id="16" name="Овал 15"/>
          <p:cNvSpPr/>
          <p:nvPr/>
        </p:nvSpPr>
        <p:spPr>
          <a:xfrm>
            <a:off x="129776" y="5126338"/>
            <a:ext cx="778475" cy="711438"/>
          </a:xfrm>
          <a:prstGeom prst="ellipse">
            <a:avLst/>
          </a:prstGeom>
          <a:solidFill>
            <a:schemeClr val="accent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40368" y="5158891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</a:p>
        </p:txBody>
      </p:sp>
      <p:sp>
        <p:nvSpPr>
          <p:cNvPr id="19" name="Овал 18"/>
          <p:cNvSpPr/>
          <p:nvPr/>
        </p:nvSpPr>
        <p:spPr>
          <a:xfrm>
            <a:off x="4300344" y="5187032"/>
            <a:ext cx="778475" cy="711438"/>
          </a:xfrm>
          <a:prstGeom prst="ellipse">
            <a:avLst/>
          </a:prstGeom>
          <a:solidFill>
            <a:schemeClr val="accent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4375440" y="5215352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92454" y="5211067"/>
            <a:ext cx="6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7153433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1977082" y="2569571"/>
            <a:ext cx="8625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Музыкальный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79803" y="1690688"/>
            <a:ext cx="68909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ТУР 4</a:t>
            </a:r>
          </a:p>
        </p:txBody>
      </p:sp>
    </p:spTree>
    <p:extLst>
      <p:ext uri="{BB962C8B-B14F-4D97-AF65-F5344CB8AC3E}">
        <p14:creationId xmlns:p14="http://schemas.microsoft.com/office/powerpoint/2010/main" val="42539171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3. Универ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16550" y="4573029"/>
            <a:ext cx="487363" cy="4873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200" y="26410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Саундтрек какого сериала? 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1 из 7</a:t>
            </a:r>
          </a:p>
        </p:txBody>
      </p:sp>
    </p:spTree>
    <p:extLst>
      <p:ext uri="{BB962C8B-B14F-4D97-AF65-F5344CB8AC3E}">
        <p14:creationId xmlns:p14="http://schemas.microsoft.com/office/powerpoint/2010/main" val="12472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-кино-восьмиклассница-27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59500" y="5454650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200" y="26410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По какому предмету у героини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этой песни была тройка?</a:t>
            </a:r>
          </a:p>
          <a:p>
            <a:pPr marL="0" indent="0">
              <a:lnSpc>
                <a:spcPct val="100000"/>
              </a:lnSpc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2 из 7</a:t>
            </a:r>
          </a:p>
        </p:txBody>
      </p:sp>
    </p:spTree>
    <p:extLst>
      <p:ext uri="{BB962C8B-B14F-4D97-AF65-F5344CB8AC3E}">
        <p14:creationId xmlns:p14="http://schemas.microsoft.com/office/powerpoint/2010/main" val="16674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Мы как Федерико Феллини_ - Учителя Лицея №89 (ролик к выпускному 2022г.) Cover Galibri &amp; Mavik!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59499" y="4654550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200" y="26410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Какую песню переделали педагоги для поздравления выпускников?</a:t>
            </a:r>
          </a:p>
          <a:p>
            <a:pPr marL="0" indent="0">
              <a:lnSpc>
                <a:spcPct val="100000"/>
              </a:lnSpc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3 из 7</a:t>
            </a:r>
          </a:p>
        </p:txBody>
      </p:sp>
    </p:spTree>
    <p:extLst>
      <p:ext uri="{BB962C8B-B14F-4D97-AF65-F5344CB8AC3E}">
        <p14:creationId xmlns:p14="http://schemas.microsoft.com/office/powerpoint/2010/main" val="17389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йода вопрос (mp3cut.net)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49925" y="4654550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199" y="24788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Какое научное звание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носит этот наставник в фильме?</a:t>
            </a:r>
          </a:p>
          <a:p>
            <a:pPr marL="0" indent="0">
              <a:lnSpc>
                <a:spcPct val="100000"/>
              </a:lnSpc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4 из 7</a:t>
            </a:r>
          </a:p>
        </p:txBody>
      </p:sp>
    </p:spTree>
    <p:extLst>
      <p:ext uri="{BB962C8B-B14F-4D97-AF65-F5344CB8AC3E}">
        <p14:creationId xmlns:p14="http://schemas.microsoft.com/office/powerpoint/2010/main" val="423631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581476411_basta-sansara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08636" y="4683125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200" y="26410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Согласно этой песне,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что происходит с учителем?</a:t>
            </a:r>
          </a:p>
          <a:p>
            <a:pPr marL="0" indent="0">
              <a:lnSpc>
                <a:spcPct val="100000"/>
              </a:lnSpc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5 из 7</a:t>
            </a:r>
          </a:p>
        </p:txBody>
      </p:sp>
    </p:spTree>
    <p:extLst>
      <p:ext uri="{BB962C8B-B14F-4D97-AF65-F5344CB8AC3E}">
        <p14:creationId xmlns:p14="http://schemas.microsoft.com/office/powerpoint/2010/main" val="398814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Потрясающая песня , слушать всем.Тренер. Подписывайтесь на канал(1)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08636" y="4702175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200" y="26410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Это песня из фильма, в названии которого фигурирует профессия. Назовите её. </a:t>
            </a:r>
          </a:p>
          <a:p>
            <a:pPr marL="0" indent="0">
              <a:lnSpc>
                <a:spcPct val="100000"/>
              </a:lnSpc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6 из 7</a:t>
            </a:r>
          </a:p>
        </p:txBody>
      </p:sp>
    </p:spTree>
    <p:extLst>
      <p:ext uri="{BB962C8B-B14F-4D97-AF65-F5344CB8AC3E}">
        <p14:creationId xmlns:p14="http://schemas.microsoft.com/office/powerpoint/2010/main" val="418977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333499" y="1690688"/>
            <a:ext cx="9525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Вклад этого известного писателя в российское образование неоценим. В середине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XIX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века он первый основал школу для крестьянских детей, которую назвал «Яснополянская».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Кто этот писатель и педагог?</a:t>
            </a:r>
            <a:endParaRPr lang="ru-RU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5 из 7</a:t>
            </a:r>
          </a:p>
        </p:txBody>
      </p:sp>
    </p:spTree>
    <p:extLst>
      <p:ext uri="{BB962C8B-B14F-4D97-AF65-F5344CB8AC3E}">
        <p14:creationId xmlns:p14="http://schemas.microsoft.com/office/powerpoint/2010/main" val="41019821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нгтон mp36ka_net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92925" y="5187950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200" y="26410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Звучит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cover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на песню наставника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из шоу «Голос». Назовите его. </a:t>
            </a:r>
            <a:endParaRPr lang="ru-RU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7 из 7</a:t>
            </a:r>
          </a:p>
        </p:txBody>
      </p:sp>
    </p:spTree>
    <p:extLst>
      <p:ext uri="{BB962C8B-B14F-4D97-AF65-F5344CB8AC3E}">
        <p14:creationId xmlns:p14="http://schemas.microsoft.com/office/powerpoint/2010/main" val="377474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026509" y="1719798"/>
            <a:ext cx="86250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Пора сдавать </a:t>
            </a:r>
          </a:p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работы</a:t>
            </a:r>
          </a:p>
        </p:txBody>
      </p:sp>
    </p:spTree>
    <p:extLst>
      <p:ext uri="{BB962C8B-B14F-4D97-AF65-F5344CB8AC3E}">
        <p14:creationId xmlns:p14="http://schemas.microsoft.com/office/powerpoint/2010/main" val="239526352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83492" y="2151727"/>
            <a:ext cx="86250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Выставляем </a:t>
            </a:r>
          </a:p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оценки</a:t>
            </a:r>
          </a:p>
        </p:txBody>
      </p:sp>
    </p:spTree>
    <p:extLst>
      <p:ext uri="{BB962C8B-B14F-4D97-AF65-F5344CB8AC3E}">
        <p14:creationId xmlns:p14="http://schemas.microsoft.com/office/powerpoint/2010/main" val="1997817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3. Универ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09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16550" y="4573029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838200" y="26410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Саундтрек какого сериала? 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1 из 7</a:t>
            </a:r>
          </a:p>
        </p:txBody>
      </p:sp>
      <p:pic>
        <p:nvPicPr>
          <p:cNvPr id="2050" name="Picture 2" descr="Смотреть «Универ» в хорошем качестве онлайн на сайте PREMIER.ON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000" y="1742595"/>
            <a:ext cx="7475998" cy="42052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85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-кино-восьмиклассница-27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59500" y="5454650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200" y="26410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По какому предмету у героини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этой песни была тройка?</a:t>
            </a:r>
          </a:p>
          <a:p>
            <a:pPr marL="0" indent="0">
              <a:lnSpc>
                <a:spcPct val="100000"/>
              </a:lnSpc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2 из 7</a:t>
            </a:r>
          </a:p>
        </p:txBody>
      </p:sp>
    </p:spTree>
    <p:extLst>
      <p:ext uri="{BB962C8B-B14F-4D97-AF65-F5344CB8AC3E}">
        <p14:creationId xmlns:p14="http://schemas.microsoft.com/office/powerpoint/2010/main" val="392829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uzlome_Viktor_Cojj_-_Vosmiklassnica_47828911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54800" y="5340350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2 из 7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249560" y="2787743"/>
            <a:ext cx="5272129" cy="199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80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география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Иконка глобус - Png (пнг) картинки и иконки без фон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4" y="2297112"/>
            <a:ext cx="4194175" cy="419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77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Мы как Федерико Феллини_ - Учителя Лицея №89 (ролик к выпускному 2022г.) Cover Galibri &amp; Mavik!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59499" y="4654550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200" y="26410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Какую песню переделали педагоги для поздравления выпускников?</a:t>
            </a:r>
          </a:p>
          <a:p>
            <a:pPr marL="0" indent="0">
              <a:lnSpc>
                <a:spcPct val="100000"/>
              </a:lnSpc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3 из 7</a:t>
            </a:r>
          </a:p>
        </p:txBody>
      </p:sp>
    </p:spTree>
    <p:extLst>
      <p:ext uri="{BB962C8B-B14F-4D97-AF65-F5344CB8AC3E}">
        <p14:creationId xmlns:p14="http://schemas.microsoft.com/office/powerpoint/2010/main" val="263907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нгтон mp36ka_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11950" y="6111875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3 из 7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249560" y="2787743"/>
            <a:ext cx="5272129" cy="199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endParaRPr lang="ru-RU" sz="80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Galibri &amp; Mavik - Федерико Феллини (Lyric video, 2021) - YouTube"/>
          <p:cNvSpPr>
            <a:spLocks noChangeAspect="1" noChangeArrowheads="1"/>
          </p:cNvSpPr>
          <p:nvPr/>
        </p:nvSpPr>
        <p:spPr bwMode="auto">
          <a:xfrm>
            <a:off x="155575" y="-769938"/>
            <a:ext cx="285750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data:image/png;base64,iVBORw0KGgoAAAANSUhEUgAAABAAAAAQCAYAAAAf8/9hAAAAq0lEQVQ4jaWT0Q2DMAxEXyIGYAMygkdgBTZgRDaAETpC2CAbXD+giKoJbYklK4niO8tn20mixnwVGmiOm3MtYPurL8Qv+/lASgBIQjAK9KePkkBgN8AvNw+ECgnMn+r+tBihL8kBQLjuQtfBPMM0QQjZkN/a2LbFr2uCdYVh2MqIMRvSAI8igRmkdJUieiBPDd/AsA1U3SC5Y5neR9mAnHLLKXMCTgQ3rXobnzl8hRUj722/AAAAAElFTkSuQmCC">
            <a:hlinkClick r:id="rId6" tooltip="Galibri &amp; Mavik - Федерико Феллини (Lyric video, 2021) - YouTube"/>
          </p:cNvPr>
          <p:cNvSpPr>
            <a:spLocks noChangeAspect="1" noChangeArrowheads="1"/>
          </p:cNvSpPr>
          <p:nvPr/>
        </p:nvSpPr>
        <p:spPr bwMode="auto">
          <a:xfrm>
            <a:off x="123825" y="-1539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Galibri &amp; Mavik о своем хите «Федерико Феллини», близости к народу, вере в  себя и планах на будущее | OK-magazine.r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1762420"/>
            <a:ext cx="5407751" cy="37208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616653" y="2642061"/>
            <a:ext cx="4632907" cy="19902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Galibri</a:t>
            </a:r>
            <a:r>
              <a:rPr lang="en-US" sz="48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&amp; </a:t>
            </a:r>
            <a:r>
              <a:rPr lang="en-US" sz="4800" b="1" dirty="0" err="1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Mavik</a:t>
            </a:r>
            <a:endParaRPr lang="ru-RU" sz="48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Федерико Феллини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йода вопрос (mp3cut.net)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49925" y="4654550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199" y="24788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Какое научное звание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носит этот наставник в фильме?</a:t>
            </a:r>
          </a:p>
          <a:p>
            <a:pPr marL="0" indent="0">
              <a:lnSpc>
                <a:spcPct val="100000"/>
              </a:lnSpc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4 из 7</a:t>
            </a:r>
          </a:p>
        </p:txBody>
      </p:sp>
    </p:spTree>
    <p:extLst>
      <p:ext uri="{BB962C8B-B14F-4D97-AF65-F5344CB8AC3E}">
        <p14:creationId xmlns:p14="http://schemas.microsoft.com/office/powerpoint/2010/main" val="66634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4 из 7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954035" y="435068"/>
            <a:ext cx="6485240" cy="199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Магистр Йода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йода ответ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43374" y="1682383"/>
            <a:ext cx="7973065" cy="44848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11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632875" y="2312988"/>
            <a:ext cx="41433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Преподавателя какой дисциплины изобразила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нейросеть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6 из 7</a:t>
            </a:r>
          </a:p>
        </p:txBody>
      </p:sp>
      <p:pic>
        <p:nvPicPr>
          <p:cNvPr id="8194" name="Picture 2" descr="https://sun9-17.userapi.com/impg/UYyJA0FboNOwGkIGjYi5R3Vu6jP82K6oEcDUkg/sSgTs8Tfepo.jpg?size=768x768&amp;quality=95&amp;sign=6bd867cf578a7937d6cda11c24e4f91b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989" y="1270110"/>
            <a:ext cx="4870450" cy="48704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37915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581476411_basta-sansara (mp3cut.net)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83275" y="5530850"/>
            <a:ext cx="487363" cy="487363"/>
          </a:xfrm>
          <a:prstGeom prst="rect">
            <a:avLst/>
          </a:prstGeom>
        </p:spPr>
      </p:pic>
      <p:pic>
        <p:nvPicPr>
          <p:cNvPr id="2" name="1581476411_basta-sansara (mp3cut.net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08636" y="4683125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69155" y="168751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Согласно этой песне,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что происходит с учителем?</a:t>
            </a:r>
          </a:p>
          <a:p>
            <a:pPr marL="0" indent="0">
              <a:lnSpc>
                <a:spcPct val="100000"/>
              </a:lnSpc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5 из 7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567768" y="3509653"/>
            <a:ext cx="7118373" cy="19902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5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продолжается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65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в своём ученике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35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33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Потрясающая песня , слушать всем.Тренер. Подписывайтесь на канал(1)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08636" y="4702175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200" y="26410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Это песня из фильма, в названии которого фигурирует профессия. Назовите её. </a:t>
            </a:r>
          </a:p>
          <a:p>
            <a:pPr marL="0" indent="0">
              <a:lnSpc>
                <a:spcPct val="100000"/>
              </a:lnSpc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6 из 7</a:t>
            </a:r>
          </a:p>
        </p:txBody>
      </p:sp>
    </p:spTree>
    <p:extLst>
      <p:ext uri="{BB962C8B-B14F-4D97-AF65-F5344CB8AC3E}">
        <p14:creationId xmlns:p14="http://schemas.microsoft.com/office/powerpoint/2010/main" val="365545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6 из 7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954035" y="435068"/>
            <a:ext cx="6485240" cy="199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Тренер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Потрясающая песня , слушать всем.Тренер. Подписывайтесь на канал (online-video-cutter.com)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9200" y="1782565"/>
            <a:ext cx="9753600" cy="40846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945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нгтон mp36ka_net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92925" y="5187950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200" y="26410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Звучит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cover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на песню наставника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из шоу «Голос». Назовите его. </a:t>
            </a:r>
            <a:endParaRPr lang="ru-RU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7 из 7</a:t>
            </a:r>
          </a:p>
        </p:txBody>
      </p:sp>
    </p:spTree>
    <p:extLst>
      <p:ext uri="{BB962C8B-B14F-4D97-AF65-F5344CB8AC3E}">
        <p14:creationId xmlns:p14="http://schemas.microsoft.com/office/powerpoint/2010/main" val="410037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ima-bilan-jeto-byla-ljubov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68875" y="4654550"/>
            <a:ext cx="487363" cy="48736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7 из 7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954035" y="435068"/>
            <a:ext cx="6485240" cy="199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6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Дима Билан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Наставники шоу &quot;Голос | Дети&quot; всех сезонов | Жизнь победителей прошлых лет  после проекта | Обсудим | Шоу, сериалы, кино | Пульс Mail.r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091" y="1677431"/>
            <a:ext cx="6776260" cy="44185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24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995" y="0"/>
            <a:ext cx="12323995" cy="6932247"/>
          </a:xfrm>
        </p:spPr>
      </p:pic>
      <p:sp>
        <p:nvSpPr>
          <p:cNvPr id="5" name="TextBox 4"/>
          <p:cNvSpPr txBox="1"/>
          <p:nvPr/>
        </p:nvSpPr>
        <p:spPr>
          <a:xfrm>
            <a:off x="2619626" y="1534217"/>
            <a:ext cx="68909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Наставничество как ресурс повышения качества образования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76828" y="2488324"/>
            <a:ext cx="64337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ПроНАСтавник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1" y="674346"/>
            <a:ext cx="8516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Муниципальное казенное общеобразовательное учреждение </a:t>
            </a:r>
          </a:p>
          <a:p>
            <a:pPr algn="ctr"/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«Троицкая средняя общеобразовательная школа №50»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90634" y="5611005"/>
            <a:ext cx="8516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п. Троицкий, 2026 г.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44712" y="3671995"/>
            <a:ext cx="566456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Игру подготовили:</a:t>
            </a:r>
          </a:p>
          <a:p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Г.Н. Балашова, учитель</a:t>
            </a:r>
          </a:p>
          <a:p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И.В. Попова, заместитель директора </a:t>
            </a:r>
          </a:p>
          <a:p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по учебно-воспитательной работе</a:t>
            </a:r>
          </a:p>
          <a:p>
            <a:r>
              <a:rPr lang="ru-RU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В.В. Пешкова, учитель</a:t>
            </a:r>
          </a:p>
        </p:txBody>
      </p:sp>
    </p:spTree>
    <p:extLst>
      <p:ext uri="{BB962C8B-B14F-4D97-AF65-F5344CB8AC3E}">
        <p14:creationId xmlns:p14="http://schemas.microsoft.com/office/powerpoint/2010/main" val="4075230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9" y="0"/>
            <a:ext cx="12430897" cy="699238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449995" y="2506662"/>
            <a:ext cx="41433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Гардероб какой известной наставницы?</a:t>
            </a:r>
          </a:p>
          <a:p>
            <a:pPr>
              <a:lnSpc>
                <a:spcPct val="100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641393" y="643960"/>
            <a:ext cx="689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7 из 7</a:t>
            </a:r>
          </a:p>
        </p:txBody>
      </p:sp>
      <p:pic>
        <p:nvPicPr>
          <p:cNvPr id="19458" name="Picture 2" descr="Сказочный стиль, Мери Поппинс | Stilouette Стилист, эксперт по архетипам  онлайн и оф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098" y="1341240"/>
            <a:ext cx="4533901" cy="47537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33700" y="1446015"/>
            <a:ext cx="3057525" cy="5186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02823" y="1903535"/>
            <a:ext cx="940777" cy="1522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344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1248</Words>
  <Application>Microsoft Office PowerPoint</Application>
  <PresentationFormat>Широкоэкранный</PresentationFormat>
  <Paragraphs>278</Paragraphs>
  <Slides>85</Slides>
  <Notes>2</Notes>
  <HiddenSlides>0</HiddenSlides>
  <MMClips>20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85</vt:i4>
      </vt:variant>
    </vt:vector>
  </HeadingPairs>
  <TitlesOfParts>
    <vt:vector size="91" baseType="lpstr">
      <vt:lpstr>Monotype Corsiva</vt:lpstr>
      <vt:lpstr>Calibri</vt:lpstr>
      <vt:lpstr>Arial</vt:lpstr>
      <vt:lpstr>Century Gothic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gotinair@mail.ru</dc:creator>
  <cp:lastModifiedBy>Zauch</cp:lastModifiedBy>
  <cp:revision>47</cp:revision>
  <dcterms:created xsi:type="dcterms:W3CDTF">2023-04-22T10:37:08Z</dcterms:created>
  <dcterms:modified xsi:type="dcterms:W3CDTF">2026-04-02T08:00:34Z</dcterms:modified>
</cp:coreProperties>
</file>