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7"/>
  </p:notesMasterIdLst>
  <p:sldIdLst>
    <p:sldId id="360" r:id="rId2"/>
    <p:sldId id="334" r:id="rId3"/>
    <p:sldId id="335" r:id="rId4"/>
    <p:sldId id="338" r:id="rId5"/>
    <p:sldId id="351" r:id="rId6"/>
    <p:sldId id="343" r:id="rId7"/>
    <p:sldId id="347" r:id="rId8"/>
    <p:sldId id="345" r:id="rId9"/>
    <p:sldId id="356" r:id="rId10"/>
    <p:sldId id="340" r:id="rId11"/>
    <p:sldId id="341" r:id="rId12"/>
    <p:sldId id="337" r:id="rId13"/>
    <p:sldId id="336" r:id="rId14"/>
    <p:sldId id="339" r:id="rId15"/>
    <p:sldId id="342" r:id="rId16"/>
    <p:sldId id="354" r:id="rId17"/>
    <p:sldId id="355" r:id="rId18"/>
    <p:sldId id="344" r:id="rId19"/>
    <p:sldId id="350" r:id="rId20"/>
    <p:sldId id="348" r:id="rId21"/>
    <p:sldId id="346" r:id="rId22"/>
    <p:sldId id="357" r:id="rId23"/>
    <p:sldId id="358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5" r:id="rId33"/>
    <p:sldId id="274" r:id="rId34"/>
    <p:sldId id="276" r:id="rId35"/>
    <p:sldId id="277" r:id="rId36"/>
    <p:sldId id="278" r:id="rId37"/>
    <p:sldId id="279" r:id="rId38"/>
    <p:sldId id="280" r:id="rId39"/>
    <p:sldId id="311" r:id="rId40"/>
    <p:sldId id="282" r:id="rId41"/>
    <p:sldId id="283" r:id="rId42"/>
    <p:sldId id="284" r:id="rId43"/>
    <p:sldId id="286" r:id="rId44"/>
    <p:sldId id="287" r:id="rId45"/>
    <p:sldId id="289" r:id="rId46"/>
    <p:sldId id="288" r:id="rId47"/>
    <p:sldId id="305" r:id="rId48"/>
    <p:sldId id="290" r:id="rId49"/>
    <p:sldId id="292" r:id="rId50"/>
    <p:sldId id="293" r:id="rId51"/>
    <p:sldId id="294" r:id="rId52"/>
    <p:sldId id="295" r:id="rId53"/>
    <p:sldId id="301" r:id="rId54"/>
    <p:sldId id="297" r:id="rId55"/>
    <p:sldId id="302" r:id="rId56"/>
    <p:sldId id="298" r:id="rId57"/>
    <p:sldId id="299" r:id="rId58"/>
    <p:sldId id="303" r:id="rId59"/>
    <p:sldId id="306" r:id="rId60"/>
    <p:sldId id="307" r:id="rId61"/>
    <p:sldId id="300" r:id="rId62"/>
    <p:sldId id="304" r:id="rId63"/>
    <p:sldId id="308" r:id="rId64"/>
    <p:sldId id="309" r:id="rId65"/>
    <p:sldId id="310" r:id="rId66"/>
    <p:sldId id="319" r:id="rId67"/>
    <p:sldId id="323" r:id="rId68"/>
    <p:sldId id="317" r:id="rId69"/>
    <p:sldId id="326" r:id="rId70"/>
    <p:sldId id="329" r:id="rId71"/>
    <p:sldId id="312" r:id="rId72"/>
    <p:sldId id="313" r:id="rId73"/>
    <p:sldId id="314" r:id="rId74"/>
    <p:sldId id="315" r:id="rId75"/>
    <p:sldId id="316" r:id="rId76"/>
    <p:sldId id="320" r:id="rId77"/>
    <p:sldId id="322" r:id="rId78"/>
    <p:sldId id="332" r:id="rId79"/>
    <p:sldId id="325" r:id="rId80"/>
    <p:sldId id="318" r:id="rId81"/>
    <p:sldId id="333" r:id="rId82"/>
    <p:sldId id="328" r:id="rId83"/>
    <p:sldId id="330" r:id="rId84"/>
    <p:sldId id="331" r:id="rId85"/>
    <p:sldId id="265" r:id="rId86"/>
  </p:sldIdLst>
  <p:sldSz cx="12192000" cy="6858000"/>
  <p:notesSz cx="6858000" cy="9144000"/>
  <p:embeddedFontLs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Monotype Corsiva" panose="03010101010201010101" pitchFamily="66" charset="0"/>
      <p:italic r:id="rId9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62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FD74F-F5EA-4B45-ACF6-B1BD09D485F3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1B3A-F178-4399-9791-14BC79245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1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61B3A-F178-4399-9791-14BC7924535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4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61B3A-F178-4399-9791-14BC7924535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90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9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16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0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0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0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4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8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9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D289-EA7E-4527-8B3D-57653EE51297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67DD-6E9C-4D1E-AA2C-E5D99257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www.youtube.com/watch?v=xyLYeMuQtu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95" y="0"/>
            <a:ext cx="12323995" cy="6932247"/>
          </a:xfrm>
        </p:spPr>
      </p:pic>
      <p:sp>
        <p:nvSpPr>
          <p:cNvPr id="5" name="TextBox 4"/>
          <p:cNvSpPr txBox="1"/>
          <p:nvPr/>
        </p:nvSpPr>
        <p:spPr>
          <a:xfrm>
            <a:off x="2619626" y="1534217"/>
            <a:ext cx="6890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Наставничество как ресурс повышения качества образования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828" y="2488324"/>
            <a:ext cx="643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ПроНАСтавник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1" y="674346"/>
            <a:ext cx="851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Муниципальное казенное общеобразовательное учреждение </a:t>
            </a:r>
          </a:p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«Троицкая средняя общеобразовательная школа №50»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0634" y="5611005"/>
            <a:ext cx="851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п. Троицкий, 2026 г.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4712" y="3671995"/>
            <a:ext cx="56645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Игру подготовили: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Г.Н. Балашова, учитель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И.В. Попова, заместитель директора 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по учебно-воспитательной работе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В.В. Пешкова, учитель</a:t>
            </a:r>
          </a:p>
        </p:txBody>
      </p:sp>
    </p:spTree>
    <p:extLst>
      <p:ext uri="{BB962C8B-B14F-4D97-AF65-F5344CB8AC3E}">
        <p14:creationId xmlns:p14="http://schemas.microsoft.com/office/powerpoint/2010/main" val="388540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2012951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Пора сдавать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360159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2060576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Выставляем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оценки</a:t>
            </a:r>
          </a:p>
        </p:txBody>
      </p:sp>
    </p:spTree>
    <p:extLst>
      <p:ext uri="{BB962C8B-B14F-4D97-AF65-F5344CB8AC3E}">
        <p14:creationId xmlns:p14="http://schemas.microsoft.com/office/powerpoint/2010/main" val="1934537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13205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Логотип какой премии?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1028" name="Picture 4" descr="Учитель года России: записи сообщества |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7"/>
          <a:stretch/>
        </p:blipFill>
        <p:spPr bwMode="auto">
          <a:xfrm>
            <a:off x="3976702" y="2334648"/>
            <a:ext cx="4462033" cy="3062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9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2050" name="Picture 2" descr="Учитель года России: записи сообщества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76" y="905570"/>
            <a:ext cx="4328874" cy="499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5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Основной идеей её педагогической практики является тезис «не мешайте ребенку». Сейчас практика, названная её именем, является одной из самых популярных.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 какой педагогической системе, названной в честь создательницы, идёт речь?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</p:spTree>
    <p:extLst>
      <p:ext uri="{BB962C8B-B14F-4D97-AF65-F5344CB8AC3E}">
        <p14:creationId xmlns:p14="http://schemas.microsoft.com/office/powerpoint/2010/main" val="308685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95437" y="2746183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5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Монтессори</a:t>
            </a:r>
            <a:endParaRPr lang="ru-RU" sz="5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Монтессори. Самый полный курс для развития Комсомольская правда 15602706  купить в интернет-магазине Wildber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49" y="905570"/>
            <a:ext cx="3664744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8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3499" y="1690688"/>
            <a:ext cx="952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3231" b="12152"/>
          <a:stretch/>
        </p:blipFill>
        <p:spPr>
          <a:xfrm>
            <a:off x="2011172" y="2888788"/>
            <a:ext cx="8169653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66090" y="1253331"/>
            <a:ext cx="11459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фильме «Серебряные коньки» показан образ известного русского учёного и педагога. Кого?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0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3499" y="1690688"/>
            <a:ext cx="952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60172" y="2585737"/>
            <a:ext cx="5960052" cy="1990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Дмитрия Ивановича Менделеева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Дмитрий Менделеев. Биография - 31.01.2015, Sputnik Кыргызст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72" y="740334"/>
            <a:ext cx="3655619" cy="52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82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81074" y="1614488"/>
            <a:ext cx="51924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 фото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Морихэй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Уэсиба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, но многие думают, что это древний философ и педагог.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Напишите его имя.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pic>
        <p:nvPicPr>
          <p:cNvPr id="7170" name="Picture 2" descr="https://sun9-63.userapi.com/impg/tF26lEZSn8VfSLAGXv_6W_wT_EYTFEoqypI2gA/qJ-h2W4WeVo.jpg?size=901x901&amp;quality=95&amp;sign=6e31ee7607054e1e6b562a642dea4cf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85" y="1447370"/>
            <a:ext cx="4097640" cy="409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63223" y="4867783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Конфуций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3499" y="1690688"/>
            <a:ext cx="952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Вклад этого известного писателя в российское образование неоценим. В середине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XIX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века он первый основал школу для крестьянских детей, которую назвал «Яснополянская».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Кто этот писатель и педагог?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</p:spTree>
    <p:extLst>
      <p:ext uri="{BB962C8B-B14F-4D97-AF65-F5344CB8AC3E}">
        <p14:creationId xmlns:p14="http://schemas.microsoft.com/office/powerpoint/2010/main" val="198938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977082" y="2569571"/>
            <a:ext cx="8625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Разминка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803" y="1690688"/>
            <a:ext cx="6890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ТУР 1</a:t>
            </a:r>
          </a:p>
        </p:txBody>
      </p:sp>
    </p:spTree>
    <p:extLst>
      <p:ext uri="{BB962C8B-B14F-4D97-AF65-F5344CB8AC3E}">
        <p14:creationId xmlns:p14="http://schemas.microsoft.com/office/powerpoint/2010/main" val="348384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8617" y="2313256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Лев Николаевич Толстой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13bbc204b2807b5c65026c0520447f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73" y="905570"/>
            <a:ext cx="3403960" cy="4805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330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402002" y="1799590"/>
            <a:ext cx="4143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Преподавателя какой дисциплины изобразила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нейросеть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pic>
        <p:nvPicPr>
          <p:cNvPr id="8194" name="Picture 2" descr="https://sun9-17.userapi.com/impg/UYyJA0FboNOwGkIGjYi5R3Vu6jP82K6oEcDUkg/sSgTs8Tfepo.jpg?size=768x768&amp;quality=95&amp;sign=6bd867cf578a7937d6cda11c24e4f91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76" y="1389380"/>
            <a:ext cx="4870450" cy="487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231069" y="4373330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Физика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449995" y="2506662"/>
            <a:ext cx="4143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Гардероб какой известной наставницы?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pic>
        <p:nvPicPr>
          <p:cNvPr id="19458" name="Picture 2" descr="Сказочный стиль, Мери Поппинс | Stilouette Стилист, эксперт по архетипам  онлайн и оф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8" y="1341240"/>
            <a:ext cx="4533901" cy="475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3700" y="1446015"/>
            <a:ext cx="3057525" cy="51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2823" y="1903535"/>
            <a:ext cx="940777" cy="152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9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892548" y="4835849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Мэри </a:t>
            </a:r>
            <a:r>
              <a:rPr lang="ru-RU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Поппинс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Мэри Поппинс, до свидания (1983) — Фильм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80" y="1333493"/>
            <a:ext cx="6237238" cy="350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71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977082" y="2569571"/>
            <a:ext cx="8625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Текстовые вопросы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803" y="1690688"/>
            <a:ext cx="6890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ТУР 2</a:t>
            </a:r>
          </a:p>
        </p:txBody>
      </p:sp>
    </p:spTree>
    <p:extLst>
      <p:ext uri="{BB962C8B-B14F-4D97-AF65-F5344CB8AC3E}">
        <p14:creationId xmlns:p14="http://schemas.microsoft.com/office/powerpoint/2010/main" val="2190823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57647" y="15553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1762 году учитель Джон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Спилсбери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наклеил карту Англии на картон и разрезал на кусочки. Так появилась игра, тогда предназначенная для обучения географии. Назовите эту игру, которую теперь любят дети и взрослые.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</p:spTree>
    <p:extLst>
      <p:ext uri="{BB962C8B-B14F-4D97-AF65-F5344CB8AC3E}">
        <p14:creationId xmlns:p14="http://schemas.microsoft.com/office/powerpoint/2010/main" val="150045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63260" y="1542943"/>
            <a:ext cx="110654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Вставьте пропущенное слово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афоризм Аристотеля: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«Ничто так прочно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 запоминают ученики,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 __________ своих учителей». </a:t>
            </a:r>
          </a:p>
          <a:p>
            <a:pPr>
              <a:lnSpc>
                <a:spcPct val="100000"/>
              </a:lnSpc>
            </a:pP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</p:spTree>
    <p:extLst>
      <p:ext uri="{BB962C8B-B14F-4D97-AF65-F5344CB8AC3E}">
        <p14:creationId xmlns:p14="http://schemas.microsoft.com/office/powerpoint/2010/main" val="213167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63260" y="1811140"/>
            <a:ext cx="110654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По мнению одного немецкого писателя, человеку нужно примерно два года,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чтобы научиться этому, и лет шестьдесят, чтобы научиться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делать этого.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 каком умении (действии) идет речь?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</p:spTree>
    <p:extLst>
      <p:ext uri="{BB962C8B-B14F-4D97-AF65-F5344CB8AC3E}">
        <p14:creationId xmlns:p14="http://schemas.microsoft.com/office/powerpoint/2010/main" val="2594180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6319" y="1904111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 известно, летом каникулы большие, а зимой маленькие. Некоторые остряки объясняют, что это </a:t>
            </a:r>
            <a:r>
              <a:rPr lang="ru-R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зависит от физической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величины. Так что же влияет на  размер каникул?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</p:spTree>
    <p:extLst>
      <p:ext uri="{BB962C8B-B14F-4D97-AF65-F5344CB8AC3E}">
        <p14:creationId xmlns:p14="http://schemas.microsoft.com/office/powerpoint/2010/main" val="56557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6319" y="1904111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Самая длинная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она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была изготовлена студентами за 16 часов, а её длина составила 600 метров. О чём речь?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</p:spTree>
    <p:extLst>
      <p:ext uri="{BB962C8B-B14F-4D97-AF65-F5344CB8AC3E}">
        <p14:creationId xmlns:p14="http://schemas.microsoft.com/office/powerpoint/2010/main" val="26157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13205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Логотип какой премии?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1028" name="Picture 4" descr="Учитель года России: записи сообщества |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7"/>
          <a:stretch/>
        </p:blipFill>
        <p:spPr bwMode="auto">
          <a:xfrm>
            <a:off x="3605352" y="2334648"/>
            <a:ext cx="4981296" cy="3418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67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76696" y="1690688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«Победителю-ученику от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побежденного учителя».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Кто автор этой фразы, адресованной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А.С. Пушкину?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</p:spTree>
    <p:extLst>
      <p:ext uri="{BB962C8B-B14F-4D97-AF65-F5344CB8AC3E}">
        <p14:creationId xmlns:p14="http://schemas.microsoft.com/office/powerpoint/2010/main" val="97674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08103" y="1446015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Самое лаконичное рекомендательное письмо из университета получил математик Джон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Нэш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, прототип главного героя фильма «Игры разума».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Там было написано: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«Этот человек - ________!»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Кто же?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</p:spTree>
    <p:extLst>
      <p:ext uri="{BB962C8B-B14F-4D97-AF65-F5344CB8AC3E}">
        <p14:creationId xmlns:p14="http://schemas.microsoft.com/office/powerpoint/2010/main" val="2814015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2055813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Пора сдавать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3475315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1690688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Выставляем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оценки</a:t>
            </a:r>
          </a:p>
        </p:txBody>
      </p:sp>
    </p:spTree>
    <p:extLst>
      <p:ext uri="{BB962C8B-B14F-4D97-AF65-F5344CB8AC3E}">
        <p14:creationId xmlns:p14="http://schemas.microsoft.com/office/powerpoint/2010/main" val="1109997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19431" y="18111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Учитель наклеил карту Англии на картон и разрезал на кусочки. Так появилась популярная игра. Какая? 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3166" y="4135496"/>
            <a:ext cx="8625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пазлы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32" name="Picture 8" descr="Пазл PNG изображения | PNG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96" y="3986809"/>
            <a:ext cx="3427473" cy="19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3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63260" y="1542943"/>
            <a:ext cx="110654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Вставьте пропущенное слово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афоризм Аристотеля: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«Ничто так прочно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 запоминают ученики,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 __________ своих учителей». </a:t>
            </a:r>
          </a:p>
          <a:p>
            <a:pPr>
              <a:lnSpc>
                <a:spcPct val="100000"/>
              </a:lnSpc>
            </a:pP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50" y="4658240"/>
            <a:ext cx="8625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ошибки</a:t>
            </a:r>
          </a:p>
        </p:txBody>
      </p:sp>
    </p:spTree>
    <p:extLst>
      <p:ext uri="{BB962C8B-B14F-4D97-AF65-F5344CB8AC3E}">
        <p14:creationId xmlns:p14="http://schemas.microsoft.com/office/powerpoint/2010/main" val="249677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63260" y="1564005"/>
            <a:ext cx="110654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Человеку нужно примерно два года,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чтобы научиться этому, и лет шестьдесят,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чтобы научиться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делать этого.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Чего?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4083" y="4046006"/>
            <a:ext cx="8625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говорить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3"/>
          <a:stretch/>
        </p:blipFill>
        <p:spPr>
          <a:xfrm>
            <a:off x="2256311" y="4207110"/>
            <a:ext cx="2100649" cy="24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20460" y="1446015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Летом каникулы большие, а зимой маленькие. Некоторые остряки объясняют, что это зависит от физической величины. Что же влияет на  размер каникул?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4083" y="4046006"/>
            <a:ext cx="8625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температура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6"/>
          <a:stretch/>
        </p:blipFill>
        <p:spPr>
          <a:xfrm rot="17936782">
            <a:off x="2322784" y="3086289"/>
            <a:ext cx="1778409" cy="36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57763" y="1167180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Самая длинная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она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была изготовлена студентами за 16 часов, а её длина составила 600 метров. О чём речь?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763" y="4147177"/>
            <a:ext cx="8625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шпаргалка</a:t>
            </a:r>
          </a:p>
        </p:txBody>
      </p:sp>
      <p:pic>
        <p:nvPicPr>
          <p:cNvPr id="2052" name="Picture 4" descr="Мой вариант шпаргалки:) | Пикаб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78" y="3150160"/>
            <a:ext cx="4227217" cy="3170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123950" y="1108566"/>
            <a:ext cx="96488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Кто автор этой фразы,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адресованной А.С. Пушкину?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«Победителю-ученику от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побежденного учителя».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7609" y="4552010"/>
            <a:ext cx="8625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В.А. Жуковский</a:t>
            </a:r>
          </a:p>
        </p:txBody>
      </p:sp>
      <p:pic>
        <p:nvPicPr>
          <p:cNvPr id="1026" name="Picture 2" descr="Жуковский Василий Андреевич — биография поэта, личная жизнь, фото,  портреты, стихи,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48" y="3284235"/>
            <a:ext cx="2200274" cy="2763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5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Основной идеей её педагогической практики является тезис «не мешайте ребенку». Сейчас практика, названная её именем,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является одной из самых популярных.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 какой педагогической системе, названной в честь создательницы, идёт речь?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</p:spTree>
    <p:extLst>
      <p:ext uri="{BB962C8B-B14F-4D97-AF65-F5344CB8AC3E}">
        <p14:creationId xmlns:p14="http://schemas.microsoft.com/office/powerpoint/2010/main" val="2626804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08103" y="1446015"/>
            <a:ext cx="104960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Самое лаконичное рекомендательное письмо из университета получил математик Джон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Нэш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, прототип главного героя фильма «Игры разума».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Там было написано: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«Этот человек - _______!»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6985" y="4188168"/>
            <a:ext cx="8625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гений</a:t>
            </a:r>
          </a:p>
        </p:txBody>
      </p:sp>
    </p:spTree>
    <p:extLst>
      <p:ext uri="{BB962C8B-B14F-4D97-AF65-F5344CB8AC3E}">
        <p14:creationId xmlns:p14="http://schemas.microsoft.com/office/powerpoint/2010/main" val="2914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977082" y="2569571"/>
            <a:ext cx="8625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Картинки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803" y="1690688"/>
            <a:ext cx="6890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ТУР 3</a:t>
            </a:r>
          </a:p>
        </p:txBody>
      </p:sp>
    </p:spTree>
    <p:extLst>
      <p:ext uri="{BB962C8B-B14F-4D97-AF65-F5344CB8AC3E}">
        <p14:creationId xmlns:p14="http://schemas.microsoft.com/office/powerpoint/2010/main" val="1549595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9055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Чей это учитель?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7" name="Picture 2" descr="https://img1.badfon.ru/original/1024x600/0/a4/kung-fu-panda-multfilm-3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09" y="1653952"/>
            <a:ext cx="7629980" cy="4470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00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11671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Какое устойчивое выражение зашифровано?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  <p:pic>
        <p:nvPicPr>
          <p:cNvPr id="8" name="Picture 2" descr="https://sun9-46.userapi.com/c853424/v853424371/10e718/GYwm0vg9Ib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73" y="1836744"/>
            <a:ext cx="7971251" cy="4483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04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920153" y="2696665"/>
            <a:ext cx="32416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Кадр из сериала про какого учителя?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87" y="1371102"/>
            <a:ext cx="6919503" cy="5221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175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141176" y="3006167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 называется картина?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7829" y="606889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pic>
        <p:nvPicPr>
          <p:cNvPr id="7170" name="Picture 2" descr="Опять двойка (картин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96" y="710870"/>
            <a:ext cx="5108232" cy="557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1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219715" y="1320521"/>
            <a:ext cx="97525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Где происходят основные действия этих фильмов?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pic>
        <p:nvPicPr>
          <p:cNvPr id="9218" name="Picture 2" descr="Рецензия на фильм Каникулы строгого режим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r="11363"/>
          <a:stretch/>
        </p:blipFill>
        <p:spPr bwMode="auto">
          <a:xfrm>
            <a:off x="986857" y="2293806"/>
            <a:ext cx="3815677" cy="2774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олодой человек»: неровная комедия про нынешних тридцатилетних — Статьи на  Кинопоиск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12964"/>
          <a:stretch/>
        </p:blipFill>
        <p:spPr bwMode="auto">
          <a:xfrm>
            <a:off x="4479434" y="3429000"/>
            <a:ext cx="3690087" cy="275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Фильм &quot;Артек. Большое путешествие&quot; опять возглавил российский прокат -  Российская газет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3576"/>
          <a:stretch/>
        </p:blipFill>
        <p:spPr bwMode="auto">
          <a:xfrm>
            <a:off x="7659766" y="2030755"/>
            <a:ext cx="3483301" cy="279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913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6860055" y="738316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pic>
        <p:nvPicPr>
          <p:cNvPr id="16390" name="Picture 6" descr="Всё о празднике Алые паруса 2022 в Санкт-Петербург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8" y="917739"/>
            <a:ext cx="7032539" cy="4873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439025" y="2590800"/>
            <a:ext cx="3843336" cy="4401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Фото с какого события?</a:t>
            </a:r>
          </a:p>
        </p:txBody>
      </p:sp>
    </p:spTree>
    <p:extLst>
      <p:ext uri="{BB962C8B-B14F-4D97-AF65-F5344CB8AC3E}">
        <p14:creationId xmlns:p14="http://schemas.microsoft.com/office/powerpoint/2010/main" val="3698180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847337" y="567296"/>
            <a:ext cx="9259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Соотнесите преподавателей и предметы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931668" y="558791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pic>
        <p:nvPicPr>
          <p:cNvPr id="10244" name="Picture 4" descr="Аластор Грюм | Гарри Поттер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80" y="1529614"/>
            <a:ext cx="2890981" cy="3743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355363" y="5515809"/>
            <a:ext cx="3535417" cy="740360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239373" y="5473636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Защита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от тёмных искусств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1891" y="5572154"/>
            <a:ext cx="3178436" cy="732838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58133" y="5483301"/>
            <a:ext cx="2984653" cy="740360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1727" y="1195574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89689" y="1228127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315152" y="5093430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7344" y="5111525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797467" y="5757627"/>
            <a:ext cx="3394644" cy="329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Трансфигурация</a:t>
            </a:r>
          </a:p>
        </p:txBody>
      </p:sp>
      <p:sp>
        <p:nvSpPr>
          <p:cNvPr id="19" name="Овал 18"/>
          <p:cNvSpPr/>
          <p:nvPr/>
        </p:nvSpPr>
        <p:spPr>
          <a:xfrm>
            <a:off x="3941246" y="5163715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24533" y="5207150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pic>
        <p:nvPicPr>
          <p:cNvPr id="10248" name="Picture 8" descr="Роберт Макгонагалл | Гарри Поттер вики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09" y="1425883"/>
            <a:ext cx="2984653" cy="3723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869944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945113" y="1288565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50" name="Picture 10" descr="Гораций Слизнорт | Гарри Поттер вики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65" y="1477963"/>
            <a:ext cx="2978888" cy="3765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4387413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462582" y="1297404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7945113" y="5625426"/>
            <a:ext cx="3735856" cy="681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Зельеварение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911489" y="5218158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005344" y="5285661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732690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26509" y="1719798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Пора сдавать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144191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3499" y="1690688"/>
            <a:ext cx="952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3231" b="12152"/>
          <a:stretch/>
        </p:blipFill>
        <p:spPr>
          <a:xfrm>
            <a:off x="2011173" y="2785040"/>
            <a:ext cx="8169653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68383" y="1253331"/>
            <a:ext cx="11459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фильме «Серебряные коньки» показан образ известного русского учёного и педагога. Кого?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6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1690688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Выставляем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оценки</a:t>
            </a:r>
          </a:p>
        </p:txBody>
      </p:sp>
    </p:spTree>
    <p:extLst>
      <p:ext uri="{BB962C8B-B14F-4D97-AF65-F5344CB8AC3E}">
        <p14:creationId xmlns:p14="http://schemas.microsoft.com/office/powerpoint/2010/main" val="2327234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102790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Чей это учитель?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7" name="Picture 2" descr="https://img1.badfon.ru/original/1024x600/0/a4/kung-fu-panda-multfilm-3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09" y="1715120"/>
            <a:ext cx="7629980" cy="4470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55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6955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Кунг-фу панда (По)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76" y="1664342"/>
            <a:ext cx="8088352" cy="454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628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9409" y="13205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Какое устойчивое выражение зашифровано? 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  <p:pic>
        <p:nvPicPr>
          <p:cNvPr id="8" name="Picture 2" descr="https://sun9-46.userapi.com/c853424/v853424371/10e718/GYwm0vg9Ib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29" y="2117275"/>
            <a:ext cx="6844159" cy="3849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16034" y="48933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Лес рук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030915" y="2382783"/>
            <a:ext cx="32416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Кадр из сериала про какого учителя?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31" y="1586054"/>
            <a:ext cx="5766759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529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030915" y="2382783"/>
            <a:ext cx="32416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6" y="1647330"/>
            <a:ext cx="7175750" cy="4209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531008" y="3137837"/>
            <a:ext cx="4518364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Физрук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52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067036" y="2446154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 называется картина?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7829" y="606889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pic>
        <p:nvPicPr>
          <p:cNvPr id="7170" name="Picture 2" descr="Опять двойка (картин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96" y="710870"/>
            <a:ext cx="5108232" cy="557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183528" y="3997418"/>
            <a:ext cx="5272129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«Опять двойка»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219715" y="1167180"/>
            <a:ext cx="97525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Где происходят основные действия этих фильмов?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pic>
        <p:nvPicPr>
          <p:cNvPr id="9218" name="Picture 2" descr="Рецензия на фильм Каникулы строгого режим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r="11363"/>
          <a:stretch/>
        </p:blipFill>
        <p:spPr bwMode="auto">
          <a:xfrm>
            <a:off x="1059047" y="2055813"/>
            <a:ext cx="3742280" cy="272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олодой человек»: неровная комедия про нынешних тридцатилетних — Статьи на  Кинопоиск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12964"/>
          <a:stretch/>
        </p:blipFill>
        <p:spPr bwMode="auto">
          <a:xfrm>
            <a:off x="4513718" y="3469334"/>
            <a:ext cx="3619105" cy="2701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Фильм &quot;Артек. Большое путешествие&quot; опять возглавил российский прокат -  Российская газет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3576"/>
          <a:stretch/>
        </p:blipFill>
        <p:spPr bwMode="auto">
          <a:xfrm>
            <a:off x="7844404" y="2034673"/>
            <a:ext cx="3416297" cy="2742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28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763977" y="435046"/>
            <a:ext cx="4518364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В лагере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Каникулы строгого режима — смотреть онлайн — Кинопои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65" y="1612633"/>
            <a:ext cx="3033192" cy="4549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Молодой человек (фильм 2022) смотреть онлайн в хорошем качеств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97" y="1652881"/>
            <a:ext cx="3039762" cy="449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Артек. Большое путешествие (2021) — смотреть онлайн — Кинопоис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60" y="1652881"/>
            <a:ext cx="3002810" cy="4469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42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6860055" y="738316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pic>
        <p:nvPicPr>
          <p:cNvPr id="16390" name="Picture 6" descr="Всё о празднике Алые паруса 2022 в Санкт-Петербург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2" y="1371401"/>
            <a:ext cx="6460793" cy="4476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021723" y="2641042"/>
            <a:ext cx="41220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Фото с какого события?</a:t>
            </a:r>
          </a:p>
        </p:txBody>
      </p:sp>
    </p:spTree>
    <p:extLst>
      <p:ext uri="{BB962C8B-B14F-4D97-AF65-F5344CB8AC3E}">
        <p14:creationId xmlns:p14="http://schemas.microsoft.com/office/powerpoint/2010/main" val="75957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81074" y="1614488"/>
            <a:ext cx="51924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 фото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Морихэй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Уэсиба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, но многие думают, что это древний философ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и педагог.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Напишите его имя.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pic>
        <p:nvPicPr>
          <p:cNvPr id="7170" name="Picture 2" descr="https://sun9-63.userapi.com/impg/tF26lEZSn8VfSLAGXv_6W_wT_EYTFEoqypI2gA/qJ-h2W4WeVo.jpg?size=901x901&amp;quality=95&amp;sign=6e31ee7607054e1e6b562a642dea4cf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85" y="1447370"/>
            <a:ext cx="4097640" cy="409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57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6860055" y="738316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836816" y="596725"/>
            <a:ext cx="4518364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Алые паруса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Как прошел праздник выпускников «Алые Паруса» в Петербурге - Газета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99" y="1803713"/>
            <a:ext cx="6120799" cy="4080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41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86" y="-11169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847337" y="567296"/>
            <a:ext cx="9259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Соотнесите преподавателей и предметы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979140" y="506095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pic>
        <p:nvPicPr>
          <p:cNvPr id="10244" name="Picture 4" descr="Аластор Грюм | Гарри Поттер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98" y="1535410"/>
            <a:ext cx="2890981" cy="3743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07574" y="5599565"/>
            <a:ext cx="3311259" cy="772433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03596" y="5538705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Защита от тёмных искусств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1726" y="5619068"/>
            <a:ext cx="3357123" cy="732838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39452" y="5619067"/>
            <a:ext cx="3191768" cy="732839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1727" y="1195574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89689" y="1228127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315152" y="5093430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7344" y="5111525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00317" y="5739569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Трансфигурация</a:t>
            </a:r>
          </a:p>
        </p:txBody>
      </p:sp>
      <p:sp>
        <p:nvSpPr>
          <p:cNvPr id="19" name="Овал 18"/>
          <p:cNvSpPr/>
          <p:nvPr/>
        </p:nvSpPr>
        <p:spPr>
          <a:xfrm>
            <a:off x="3941246" y="5163715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24533" y="5207150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pic>
        <p:nvPicPr>
          <p:cNvPr id="10248" name="Picture 8" descr="Роберт Макгонагалл | Гарри Поттер вики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79" y="1588089"/>
            <a:ext cx="2984653" cy="3723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869944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945113" y="1288565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50" name="Picture 10" descr="Гораций Слизнорт | Гарри Поттер вики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92" y="1602053"/>
            <a:ext cx="2978888" cy="3765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4387413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462582" y="1297404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7867408" y="5716480"/>
            <a:ext cx="3735856" cy="681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Зельеварение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911489" y="5218158"/>
            <a:ext cx="778475" cy="7114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005344" y="5285661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4241755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847337" y="567296"/>
            <a:ext cx="9259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Соотнесите преподавателей и предметы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979140" y="506095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pic>
        <p:nvPicPr>
          <p:cNvPr id="10244" name="Picture 4" descr="Аластор Грюм | Гарри Поттер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98" y="1535410"/>
            <a:ext cx="2890981" cy="37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396551" y="5482057"/>
            <a:ext cx="3429372" cy="1003463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43137" y="5542751"/>
            <a:ext cx="3679724" cy="1003463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1727" y="1195574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89689" y="1228127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8302921" y="5698884"/>
            <a:ext cx="3842774" cy="126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Трансфигурация</a:t>
            </a:r>
          </a:p>
        </p:txBody>
      </p:sp>
      <p:pic>
        <p:nvPicPr>
          <p:cNvPr id="10248" name="Picture 8" descr="Роберт Макгонагалл | Гарри Поттер вики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79" y="1588089"/>
            <a:ext cx="2984653" cy="37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869944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945113" y="1288565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50" name="Picture 10" descr="Гораций Слизнорт | Гарри Поттер вики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11" y="1603946"/>
            <a:ext cx="2978888" cy="376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4387413" y="1248227"/>
            <a:ext cx="778475" cy="71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462582" y="1297404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4455758" y="5770529"/>
            <a:ext cx="3735856" cy="681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Зельеварение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911489" y="5218158"/>
            <a:ext cx="778475" cy="711438"/>
          </a:xfrm>
          <a:prstGeom prst="ellipse">
            <a:avLst/>
          </a:prstGeom>
          <a:solidFill>
            <a:schemeClr val="accent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0518" y="5586514"/>
            <a:ext cx="3679724" cy="911896"/>
          </a:xfrm>
          <a:prstGeom prst="roundRect">
            <a:avLst/>
          </a:prstGeom>
          <a:solidFill>
            <a:schemeClr val="bg1">
              <a:lumMod val="85000"/>
              <a:alpha val="7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66564" y="5551199"/>
            <a:ext cx="3735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Защита от тёмных искусств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29776" y="5126338"/>
            <a:ext cx="778475" cy="711438"/>
          </a:xfrm>
          <a:prstGeom prst="ellipse">
            <a:avLst/>
          </a:prstGeom>
          <a:solidFill>
            <a:schemeClr val="accent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40368" y="5158891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9" name="Овал 18"/>
          <p:cNvSpPr/>
          <p:nvPr/>
        </p:nvSpPr>
        <p:spPr>
          <a:xfrm>
            <a:off x="4300344" y="5187032"/>
            <a:ext cx="778475" cy="711438"/>
          </a:xfrm>
          <a:prstGeom prst="ellipse">
            <a:avLst/>
          </a:prstGeom>
          <a:solidFill>
            <a:schemeClr val="accent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375440" y="5215352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2454" y="5211067"/>
            <a:ext cx="6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71534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977082" y="2569571"/>
            <a:ext cx="8625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Музыкальный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803" y="1690688"/>
            <a:ext cx="6890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ТУР 4</a:t>
            </a:r>
          </a:p>
        </p:txBody>
      </p:sp>
    </p:spTree>
    <p:extLst>
      <p:ext uri="{BB962C8B-B14F-4D97-AF65-F5344CB8AC3E}">
        <p14:creationId xmlns:p14="http://schemas.microsoft.com/office/powerpoint/2010/main" val="4253917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 Униве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550" y="4573029"/>
            <a:ext cx="487363" cy="487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Саундтрек какого сериала?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</p:spTree>
    <p:extLst>
      <p:ext uri="{BB962C8B-B14F-4D97-AF65-F5344CB8AC3E}">
        <p14:creationId xmlns:p14="http://schemas.microsoft.com/office/powerpoint/2010/main" val="1247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-кино-восьмиклассница-2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500" y="54546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По какому предмету у героини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этой песни была тройка?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</p:spTree>
    <p:extLst>
      <p:ext uri="{BB962C8B-B14F-4D97-AF65-F5344CB8AC3E}">
        <p14:creationId xmlns:p14="http://schemas.microsoft.com/office/powerpoint/2010/main" val="1667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Мы как Федерико Феллини_ - Учителя Лицея №89 (ролик к выпускному 2022г.) Cover Galibri &amp; Mavik!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499" y="46545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Какую песню переделали педагоги для поздравления выпускников?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</p:spTree>
    <p:extLst>
      <p:ext uri="{BB962C8B-B14F-4D97-AF65-F5344CB8AC3E}">
        <p14:creationId xmlns:p14="http://schemas.microsoft.com/office/powerpoint/2010/main" val="17389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йода вопрос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9925" y="46545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199" y="24788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Какое научное звание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носит этот наставник в фильме?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</p:spTree>
    <p:extLst>
      <p:ext uri="{BB962C8B-B14F-4D97-AF65-F5344CB8AC3E}">
        <p14:creationId xmlns:p14="http://schemas.microsoft.com/office/powerpoint/2010/main" val="42363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81476411_basta-sansar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6" y="4683125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Согласно этой песне,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что происходит с учителем?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</p:spTree>
    <p:extLst>
      <p:ext uri="{BB962C8B-B14F-4D97-AF65-F5344CB8AC3E}">
        <p14:creationId xmlns:p14="http://schemas.microsoft.com/office/powerpoint/2010/main" val="39881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отрясающая песня , слушать всем.Тренер. Подписывайтесь на канал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6" y="4702175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Это песня из фильма, в названии которого фигурирует профессия. Назовите её. 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</p:spTree>
    <p:extLst>
      <p:ext uri="{BB962C8B-B14F-4D97-AF65-F5344CB8AC3E}">
        <p14:creationId xmlns:p14="http://schemas.microsoft.com/office/powerpoint/2010/main" val="41897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3499" y="1690688"/>
            <a:ext cx="952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Вклад этого известного писателя в российское образование неоценим. В середине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XIX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века он первый основал школу для крестьянских детей, которую назвал «Яснополянская».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Кто этот писатель и педагог?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</p:spTree>
    <p:extLst>
      <p:ext uri="{BB962C8B-B14F-4D97-AF65-F5344CB8AC3E}">
        <p14:creationId xmlns:p14="http://schemas.microsoft.com/office/powerpoint/2010/main" val="4101982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нгтон mp36ka_ne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2925" y="51879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Звучит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cover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 песню наставника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из шоу «Голос». Назовите его. 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</p:spTree>
    <p:extLst>
      <p:ext uri="{BB962C8B-B14F-4D97-AF65-F5344CB8AC3E}">
        <p14:creationId xmlns:p14="http://schemas.microsoft.com/office/powerpoint/2010/main" val="37747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26509" y="1719798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Пора сдавать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2395263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3492" y="2151727"/>
            <a:ext cx="862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Выставляем </a:t>
            </a:r>
          </a:p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оценки</a:t>
            </a:r>
          </a:p>
        </p:txBody>
      </p:sp>
    </p:spTree>
    <p:extLst>
      <p:ext uri="{BB962C8B-B14F-4D97-AF65-F5344CB8AC3E}">
        <p14:creationId xmlns:p14="http://schemas.microsoft.com/office/powerpoint/2010/main" val="1997817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 Универ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550" y="4573029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Саундтрек какого сериала? 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 из 7</a:t>
            </a:r>
          </a:p>
        </p:txBody>
      </p:sp>
      <p:pic>
        <p:nvPicPr>
          <p:cNvPr id="2050" name="Picture 2" descr="Смотреть «Универ» в хорошем качестве онлайн на сайте PREMIER.O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0" y="1742595"/>
            <a:ext cx="7475998" cy="4205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-кино-восьмиклассница-2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500" y="54546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По какому предмету у героини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этой песни была тройка?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</p:spTree>
    <p:extLst>
      <p:ext uri="{BB962C8B-B14F-4D97-AF65-F5344CB8AC3E}">
        <p14:creationId xmlns:p14="http://schemas.microsoft.com/office/powerpoint/2010/main" val="3928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zlome_Viktor_Cojj_-_Vosmiklassnica_4782891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4800" y="53403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 из 7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249560" y="2787743"/>
            <a:ext cx="5272129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8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география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Иконка глобус - Png (пнг) картинки и иконки без ф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4" y="2297112"/>
            <a:ext cx="4194175" cy="41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7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Мы как Федерико Феллини_ - Учителя Лицея №89 (ролик к выпускному 2022г.) Cover Galibri &amp; Mavik!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499" y="46545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Какую песню переделали педагоги для поздравления выпускников?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</p:spTree>
    <p:extLst>
      <p:ext uri="{BB962C8B-B14F-4D97-AF65-F5344CB8AC3E}">
        <p14:creationId xmlns:p14="http://schemas.microsoft.com/office/powerpoint/2010/main" val="26390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нгтон mp36ka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1950" y="6111875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3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249560" y="2787743"/>
            <a:ext cx="5272129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Galibri &amp; Mavik - Федерико Феллини (Lyric video, 2021) - YouTube"/>
          <p:cNvSpPr>
            <a:spLocks noChangeAspect="1" noChangeArrowheads="1"/>
          </p:cNvSpPr>
          <p:nvPr/>
        </p:nvSpPr>
        <p:spPr bwMode="auto">
          <a:xfrm>
            <a:off x="155575" y="-769938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data:image/png;base64,iVBORw0KGgoAAAANSUhEUgAAABAAAAAQCAYAAAAf8/9hAAAAq0lEQVQ4jaWT0Q2DMAxEXyIGYAMygkdgBTZgRDaAETpC2CAbXD+giKoJbYklK4niO8tn20mixnwVGmiOm3MtYPurL8Qv+/lASgBIQjAK9KePkkBgN8AvNw+ECgnMn+r+tBihL8kBQLjuQtfBPMM0QQjZkN/a2LbFr2uCdYVh2MqIMRvSAI8igRmkdJUieiBPDd/AsA1U3SC5Y5neR9mAnHLLKXMCTgQ3rXobnzl8hRUj722/AAAAAElFTkSuQmCC">
            <a:hlinkClick r:id="rId6" tooltip="Galibri &amp; Mavik - Федерико Феллини (Lyric video, 2021) - YouTube"/>
          </p:cNvPr>
          <p:cNvSpPr>
            <a:spLocks noChangeAspect="1" noChangeArrowheads="1"/>
          </p:cNvSpPr>
          <p:nvPr/>
        </p:nvSpPr>
        <p:spPr bwMode="auto">
          <a:xfrm>
            <a:off x="123825" y="-153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Galibri &amp; Mavik о своем хите «Федерико Феллини», близости к народу, вере в  себя и планах на будущее | OK-magazine.r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762420"/>
            <a:ext cx="5407751" cy="3720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616653" y="2642061"/>
            <a:ext cx="4632907" cy="1990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Galibri</a:t>
            </a:r>
            <a:r>
              <a:rPr 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&amp; </a:t>
            </a:r>
            <a:r>
              <a:rPr lang="en-US" sz="48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Mavik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Федерико Феллини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йода вопрос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9925" y="46545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199" y="24788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Какое научное звание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носит этот наставник в фильме?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</p:spTree>
    <p:extLst>
      <p:ext uri="{BB962C8B-B14F-4D97-AF65-F5344CB8AC3E}">
        <p14:creationId xmlns:p14="http://schemas.microsoft.com/office/powerpoint/2010/main" val="6663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4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954035" y="435068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Магистр Йода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йода отв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374" y="1682383"/>
            <a:ext cx="7973065" cy="4484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1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632875" y="2312988"/>
            <a:ext cx="4143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Преподавателя какой дисциплины изобразила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нейросеть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pic>
        <p:nvPicPr>
          <p:cNvPr id="8194" name="Picture 2" descr="https://sun9-17.userapi.com/impg/UYyJA0FboNOwGkIGjYi5R3Vu6jP82K6oEcDUkg/sSgTs8Tfepo.jpg?size=768x768&amp;quality=95&amp;sign=6bd867cf578a7937d6cda11c24e4f91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89" y="1270110"/>
            <a:ext cx="4870450" cy="487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791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81476411_basta-sansara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3275" y="5530850"/>
            <a:ext cx="487363" cy="487363"/>
          </a:xfrm>
          <a:prstGeom prst="rect">
            <a:avLst/>
          </a:prstGeom>
        </p:spPr>
      </p:pic>
      <p:pic>
        <p:nvPicPr>
          <p:cNvPr id="2" name="1581476411_basta-sansara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6" y="4683125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69155" y="168751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Согласно этой песне,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что происходит с учителем?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5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67768" y="3509653"/>
            <a:ext cx="7118373" cy="1990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продолжается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6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в своём ученике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отрясающая песня , слушать всем.Тренер. Подписывайтесь на канал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6" y="4702175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Это песня из фильма, в названии которого фигурирует профессия. Назовите её. 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</p:spTree>
    <p:extLst>
      <p:ext uri="{BB962C8B-B14F-4D97-AF65-F5344CB8AC3E}">
        <p14:creationId xmlns:p14="http://schemas.microsoft.com/office/powerpoint/2010/main" val="36554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954035" y="435068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Тренер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Потрясающая песня , слушать всем.Тренер. Подписывайтесь на канал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782565"/>
            <a:ext cx="9753600" cy="4084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45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нгтон mp36ka_ne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2925" y="51879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38200" y="264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Звучит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cover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на песню наставника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из шоу «Голос». Назовите его. 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</p:spTree>
    <p:extLst>
      <p:ext uri="{BB962C8B-B14F-4D97-AF65-F5344CB8AC3E}">
        <p14:creationId xmlns:p14="http://schemas.microsoft.com/office/powerpoint/2010/main" val="41003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ma-bilan-jeto-byla-ljubo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8875" y="4654550"/>
            <a:ext cx="487363" cy="487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954035" y="435068"/>
            <a:ext cx="6485240" cy="199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6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Дима Билан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Наставники шоу &quot;Голос | Дети&quot; всех сезонов | Жизнь победителей прошлых лет  после проекта | Обсудим | Шоу, сериалы, кино | Пульс Mail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1" y="1677431"/>
            <a:ext cx="6776260" cy="4418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95" y="0"/>
            <a:ext cx="12323995" cy="6932247"/>
          </a:xfrm>
        </p:spPr>
      </p:pic>
      <p:sp>
        <p:nvSpPr>
          <p:cNvPr id="5" name="TextBox 4"/>
          <p:cNvSpPr txBox="1"/>
          <p:nvPr/>
        </p:nvSpPr>
        <p:spPr>
          <a:xfrm>
            <a:off x="2619626" y="1534217"/>
            <a:ext cx="6890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Наставничество как ресурс повышения качества образования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828" y="2488324"/>
            <a:ext cx="643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ПроНАСтавник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1" y="674346"/>
            <a:ext cx="851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Муниципальное казенное общеобразовательное учреждение </a:t>
            </a:r>
          </a:p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«Троицкая средняя общеобразовательная школа №50»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0634" y="5611005"/>
            <a:ext cx="851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п. Троицкий, 2026 г.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4712" y="3671995"/>
            <a:ext cx="56645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Игру подготовили: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Г.Н. Балашова, учитель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И.В. Попова, заместитель директора 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по учебно-воспитательной работе</a:t>
            </a:r>
          </a:p>
          <a:p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В.В. Пешкова, учитель</a:t>
            </a:r>
          </a:p>
        </p:txBody>
      </p:sp>
    </p:spTree>
    <p:extLst>
      <p:ext uri="{BB962C8B-B14F-4D97-AF65-F5344CB8AC3E}">
        <p14:creationId xmlns:p14="http://schemas.microsoft.com/office/powerpoint/2010/main" val="40752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9" y="0"/>
            <a:ext cx="12430897" cy="699238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449995" y="2506662"/>
            <a:ext cx="4143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Гардероб какой известной наставницы?</a:t>
            </a:r>
          </a:p>
          <a:p>
            <a:pPr>
              <a:lnSpc>
                <a:spcPct val="1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41393" y="643960"/>
            <a:ext cx="689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7 из 7</a:t>
            </a:r>
          </a:p>
        </p:txBody>
      </p:sp>
      <p:pic>
        <p:nvPicPr>
          <p:cNvPr id="19458" name="Picture 2" descr="Сказочный стиль, Мери Поппинс | Stilouette Стилист, эксперт по архетипам  онлайн и оф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8" y="1341240"/>
            <a:ext cx="4533901" cy="4753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3700" y="1446015"/>
            <a:ext cx="3057525" cy="51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2823" y="1903535"/>
            <a:ext cx="940777" cy="152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44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1248</Words>
  <Application>Microsoft Office PowerPoint</Application>
  <PresentationFormat>Широкоэкранный</PresentationFormat>
  <Paragraphs>278</Paragraphs>
  <Slides>85</Slides>
  <Notes>2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1" baseType="lpstr">
      <vt:lpstr>Monotype Corsiva</vt:lpstr>
      <vt:lpstr>Calibri</vt:lpstr>
      <vt:lpstr>Arial</vt:lpstr>
      <vt:lpstr>Century Gothic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gotinair@mail.ru</dc:creator>
  <cp:lastModifiedBy>Zauch</cp:lastModifiedBy>
  <cp:revision>47</cp:revision>
  <dcterms:created xsi:type="dcterms:W3CDTF">2023-04-22T10:37:08Z</dcterms:created>
  <dcterms:modified xsi:type="dcterms:W3CDTF">2026-04-02T08:00:34Z</dcterms:modified>
</cp:coreProperties>
</file>