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8" r:id="rId5"/>
    <p:sldId id="269" r:id="rId6"/>
    <p:sldId id="270" r:id="rId7"/>
    <p:sldId id="282" r:id="rId8"/>
    <p:sldId id="271" r:id="rId9"/>
    <p:sldId id="272" r:id="rId10"/>
    <p:sldId id="273" r:id="rId11"/>
    <p:sldId id="280" r:id="rId12"/>
    <p:sldId id="275" r:id="rId13"/>
    <p:sldId id="276" r:id="rId14"/>
    <p:sldId id="277" r:id="rId15"/>
    <p:sldId id="278" r:id="rId16"/>
    <p:sldId id="281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75" d="100"/>
          <a:sy n="75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3D57E-2BDD-43D5-B795-07F249A548A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6A174-B055-40C4-B2D1-66322403477C}">
      <dgm:prSet phldrT="[Текст]" custT="1"/>
      <dgm:spPr/>
      <dgm:t>
        <a:bodyPr/>
        <a:lstStyle/>
        <a:p>
          <a:r>
            <a: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</a:t>
          </a:r>
          <a:r>
            <a: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0FE71AB-FD63-4AF2-8AB2-A39E8BD6098C}" type="parTrans" cxnId="{DEAAACB3-C5F2-477C-852F-F2445F595114}">
      <dgm:prSet/>
      <dgm:spPr/>
      <dgm:t>
        <a:bodyPr/>
        <a:lstStyle/>
        <a:p>
          <a:endParaRPr lang="ru-RU"/>
        </a:p>
      </dgm:t>
    </dgm:pt>
    <dgm:pt modelId="{FA070142-4193-4DF9-B41A-C1D11038D49E}" type="sibTrans" cxnId="{DEAAACB3-C5F2-477C-852F-F2445F595114}">
      <dgm:prSet/>
      <dgm:spPr/>
      <dgm:t>
        <a:bodyPr/>
        <a:lstStyle/>
        <a:p>
          <a:endParaRPr lang="ru-RU"/>
        </a:p>
      </dgm:t>
    </dgm:pt>
    <dgm:pt modelId="{55D3BB64-7A28-4505-9861-9CADC3B45191}">
      <dgm:prSet phldrT="[Текст]" custT="1"/>
      <dgm:spPr/>
      <dgm:t>
        <a:bodyPr/>
        <a:lstStyle/>
        <a:p>
          <a:r>
            <a: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</a:t>
          </a:r>
        </a:p>
      </dgm:t>
    </dgm:pt>
    <dgm:pt modelId="{19C4A5C0-6447-4DC0-8DC3-3520F9402202}" type="parTrans" cxnId="{99810687-D597-4E8F-AC00-A4D9B3294A5E}">
      <dgm:prSet/>
      <dgm:spPr/>
      <dgm:t>
        <a:bodyPr/>
        <a:lstStyle/>
        <a:p>
          <a:endParaRPr lang="ru-RU"/>
        </a:p>
      </dgm:t>
    </dgm:pt>
    <dgm:pt modelId="{5C67BC6D-84B9-4F9E-92A9-83F89BB5E173}" type="sibTrans" cxnId="{99810687-D597-4E8F-AC00-A4D9B3294A5E}">
      <dgm:prSet/>
      <dgm:spPr/>
      <dgm:t>
        <a:bodyPr/>
        <a:lstStyle/>
        <a:p>
          <a:endParaRPr lang="ru-RU"/>
        </a:p>
      </dgm:t>
    </dgm:pt>
    <dgm:pt modelId="{DB48ECB5-40AB-4F22-BD76-3605892A6F39}">
      <dgm:prSet phldrT="[Текст]" custT="1"/>
      <dgm:spPr/>
      <dgm:t>
        <a:bodyPr/>
        <a:lstStyle/>
        <a:p>
          <a:r>
            <a: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</a:t>
          </a:r>
        </a:p>
      </dgm:t>
    </dgm:pt>
    <dgm:pt modelId="{47C32253-E43A-469B-B844-F687269E75E2}" type="parTrans" cxnId="{D090A50C-4497-45C9-B54A-E2B25F31039D}">
      <dgm:prSet/>
      <dgm:spPr/>
      <dgm:t>
        <a:bodyPr/>
        <a:lstStyle/>
        <a:p>
          <a:endParaRPr lang="ru-RU"/>
        </a:p>
      </dgm:t>
    </dgm:pt>
    <dgm:pt modelId="{EB2F309E-D4D4-4AF5-A088-2817061D7F91}" type="sibTrans" cxnId="{D090A50C-4497-45C9-B54A-E2B25F31039D}">
      <dgm:prSet/>
      <dgm:spPr/>
      <dgm:t>
        <a:bodyPr/>
        <a:lstStyle/>
        <a:p>
          <a:endParaRPr lang="ru-RU"/>
        </a:p>
      </dgm:t>
    </dgm:pt>
    <dgm:pt modelId="{0DD1C9C0-37EA-4969-B711-DDE9433165E4}" type="pres">
      <dgm:prSet presAssocID="{4323D57E-2BDD-43D5-B795-07F249A548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87957-210F-46AC-B4A3-23ADFEBB8FD0}" type="pres">
      <dgm:prSet presAssocID="{4526A174-B055-40C4-B2D1-66322403477C}" presName="comp" presStyleCnt="0"/>
      <dgm:spPr/>
    </dgm:pt>
    <dgm:pt modelId="{D295F289-9DC6-4AA1-BA12-7B41FF29503F}" type="pres">
      <dgm:prSet presAssocID="{4526A174-B055-40C4-B2D1-66322403477C}" presName="box" presStyleLbl="node1" presStyleIdx="0" presStyleCnt="3"/>
      <dgm:spPr/>
      <dgm:t>
        <a:bodyPr/>
        <a:lstStyle/>
        <a:p>
          <a:endParaRPr lang="ru-RU"/>
        </a:p>
      </dgm:t>
    </dgm:pt>
    <dgm:pt modelId="{E5AB2F88-99E3-49FD-8011-7DBDB776744F}" type="pres">
      <dgm:prSet presAssocID="{4526A174-B055-40C4-B2D1-66322403477C}" presName="img" presStyleLbl="fgImgPlace1" presStyleIdx="0" presStyleCnt="3" custScaleX="109512" custScaleY="132949" custLinFactNeighborX="-4488" custLinFactNeighborY="3552"/>
      <dgm:spPr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</dgm:spPr>
    </dgm:pt>
    <dgm:pt modelId="{A10F25E4-9B0E-4F82-A669-448924183FE3}" type="pres">
      <dgm:prSet presAssocID="{4526A174-B055-40C4-B2D1-6632240347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65B8-C010-427F-8802-1ECE3F7E43F3}" type="pres">
      <dgm:prSet presAssocID="{FA070142-4193-4DF9-B41A-C1D11038D49E}" presName="spacer" presStyleCnt="0"/>
      <dgm:spPr/>
    </dgm:pt>
    <dgm:pt modelId="{DE7F77BF-957A-43F3-95F1-8E4DDD1A7708}" type="pres">
      <dgm:prSet presAssocID="{55D3BB64-7A28-4505-9861-9CADC3B45191}" presName="comp" presStyleCnt="0"/>
      <dgm:spPr/>
    </dgm:pt>
    <dgm:pt modelId="{92EF9477-B3E0-4B16-BCE6-DF5BAAFE6106}" type="pres">
      <dgm:prSet presAssocID="{55D3BB64-7A28-4505-9861-9CADC3B45191}" presName="box" presStyleLbl="node1" presStyleIdx="1" presStyleCnt="3"/>
      <dgm:spPr/>
      <dgm:t>
        <a:bodyPr/>
        <a:lstStyle/>
        <a:p>
          <a:endParaRPr lang="ru-RU"/>
        </a:p>
      </dgm:t>
    </dgm:pt>
    <dgm:pt modelId="{BD4EE586-A156-47D9-B734-8DD5F5E03B28}" type="pres">
      <dgm:prSet presAssocID="{55D3BB64-7A28-4505-9861-9CADC3B45191}" presName="img" presStyleLbl="fgImgPlace1" presStyleIdx="1" presStyleCnt="3" custScaleX="110538" custScaleY="131923" custLinFactNeighborX="-4967" custLinFactNeighborY="-21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F7236B-8C41-4BFF-B6DB-293E4EEC1FBA}" type="pres">
      <dgm:prSet presAssocID="{55D3BB64-7A28-4505-9861-9CADC3B451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D9A5-234B-4844-8F3B-36644060F0EA}" type="pres">
      <dgm:prSet presAssocID="{5C67BC6D-84B9-4F9E-92A9-83F89BB5E173}" presName="spacer" presStyleCnt="0"/>
      <dgm:spPr/>
    </dgm:pt>
    <dgm:pt modelId="{DC5BA8CF-4569-444C-8BC1-05A054740E91}" type="pres">
      <dgm:prSet presAssocID="{DB48ECB5-40AB-4F22-BD76-3605892A6F39}" presName="comp" presStyleCnt="0"/>
      <dgm:spPr/>
    </dgm:pt>
    <dgm:pt modelId="{297862C1-476C-4804-BC50-A9D8208C0A5F}" type="pres">
      <dgm:prSet presAssocID="{DB48ECB5-40AB-4F22-BD76-3605892A6F39}" presName="box" presStyleLbl="node1" presStyleIdx="2" presStyleCnt="3"/>
      <dgm:spPr/>
      <dgm:t>
        <a:bodyPr/>
        <a:lstStyle/>
        <a:p>
          <a:endParaRPr lang="ru-RU"/>
        </a:p>
      </dgm:t>
    </dgm:pt>
    <dgm:pt modelId="{549D3874-914C-44A8-8D28-9E7ED3E4660A}" type="pres">
      <dgm:prSet presAssocID="{DB48ECB5-40AB-4F22-BD76-3605892A6F39}" presName="img" presStyleLbl="fgImgPlace1" presStyleIdx="2" presStyleCnt="3" custScaleX="110473" custScaleY="122085" custLinFactNeighborX="-5062" custLinFactNeighborY="-3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9676C10-07EC-4783-BEE8-CFF7C9C9B61B}" type="pres">
      <dgm:prSet presAssocID="{DB48ECB5-40AB-4F22-BD76-3605892A6F3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2DE84-7F87-4FF2-AB63-DFBABD0A2F81}" type="presOf" srcId="{4526A174-B055-40C4-B2D1-66322403477C}" destId="{D295F289-9DC6-4AA1-BA12-7B41FF29503F}" srcOrd="0" destOrd="0" presId="urn:microsoft.com/office/officeart/2005/8/layout/vList4"/>
    <dgm:cxn modelId="{530CA259-81E3-4BA2-9D94-984D928F2A3B}" type="presOf" srcId="{DB48ECB5-40AB-4F22-BD76-3605892A6F39}" destId="{297862C1-476C-4804-BC50-A9D8208C0A5F}" srcOrd="0" destOrd="0" presId="urn:microsoft.com/office/officeart/2005/8/layout/vList4"/>
    <dgm:cxn modelId="{D090A50C-4497-45C9-B54A-E2B25F31039D}" srcId="{4323D57E-2BDD-43D5-B795-07F249A548A9}" destId="{DB48ECB5-40AB-4F22-BD76-3605892A6F39}" srcOrd="2" destOrd="0" parTransId="{47C32253-E43A-469B-B844-F687269E75E2}" sibTransId="{EB2F309E-D4D4-4AF5-A088-2817061D7F91}"/>
    <dgm:cxn modelId="{E133ACEA-D8ED-4B98-9503-788BAA0B8789}" type="presOf" srcId="{55D3BB64-7A28-4505-9861-9CADC3B45191}" destId="{92EF9477-B3E0-4B16-BCE6-DF5BAAFE6106}" srcOrd="0" destOrd="0" presId="urn:microsoft.com/office/officeart/2005/8/layout/vList4"/>
    <dgm:cxn modelId="{99810687-D597-4E8F-AC00-A4D9B3294A5E}" srcId="{4323D57E-2BDD-43D5-B795-07F249A548A9}" destId="{55D3BB64-7A28-4505-9861-9CADC3B45191}" srcOrd="1" destOrd="0" parTransId="{19C4A5C0-6447-4DC0-8DC3-3520F9402202}" sibTransId="{5C67BC6D-84B9-4F9E-92A9-83F89BB5E173}"/>
    <dgm:cxn modelId="{354806DC-7D01-45FE-99C4-A35974081B98}" type="presOf" srcId="{DB48ECB5-40AB-4F22-BD76-3605892A6F39}" destId="{79676C10-07EC-4783-BEE8-CFF7C9C9B61B}" srcOrd="1" destOrd="0" presId="urn:microsoft.com/office/officeart/2005/8/layout/vList4"/>
    <dgm:cxn modelId="{DEAAACB3-C5F2-477C-852F-F2445F595114}" srcId="{4323D57E-2BDD-43D5-B795-07F249A548A9}" destId="{4526A174-B055-40C4-B2D1-66322403477C}" srcOrd="0" destOrd="0" parTransId="{80FE71AB-FD63-4AF2-8AB2-A39E8BD6098C}" sibTransId="{FA070142-4193-4DF9-B41A-C1D11038D49E}"/>
    <dgm:cxn modelId="{C9D02A4A-39E4-41F5-8029-550E24ABEAE6}" type="presOf" srcId="{55D3BB64-7A28-4505-9861-9CADC3B45191}" destId="{5EF7236B-8C41-4BFF-B6DB-293E4EEC1FBA}" srcOrd="1" destOrd="0" presId="urn:microsoft.com/office/officeart/2005/8/layout/vList4"/>
    <dgm:cxn modelId="{F518A653-CC4C-48E2-A926-EC8359D4248A}" type="presOf" srcId="{4323D57E-2BDD-43D5-B795-07F249A548A9}" destId="{0DD1C9C0-37EA-4969-B711-DDE9433165E4}" srcOrd="0" destOrd="0" presId="urn:microsoft.com/office/officeart/2005/8/layout/vList4"/>
    <dgm:cxn modelId="{43390ECE-0988-4F3C-AFA6-F3F1F894A36F}" type="presOf" srcId="{4526A174-B055-40C4-B2D1-66322403477C}" destId="{A10F25E4-9B0E-4F82-A669-448924183FE3}" srcOrd="1" destOrd="0" presId="urn:microsoft.com/office/officeart/2005/8/layout/vList4"/>
    <dgm:cxn modelId="{83A4C967-8ED3-4C56-A2D4-0479B0C3F781}" type="presParOf" srcId="{0DD1C9C0-37EA-4969-B711-DDE9433165E4}" destId="{69087957-210F-46AC-B4A3-23ADFEBB8FD0}" srcOrd="0" destOrd="0" presId="urn:microsoft.com/office/officeart/2005/8/layout/vList4"/>
    <dgm:cxn modelId="{DDDD4D55-F327-4A4B-9FD8-5BA4FBE9BA0C}" type="presParOf" srcId="{69087957-210F-46AC-B4A3-23ADFEBB8FD0}" destId="{D295F289-9DC6-4AA1-BA12-7B41FF29503F}" srcOrd="0" destOrd="0" presId="urn:microsoft.com/office/officeart/2005/8/layout/vList4"/>
    <dgm:cxn modelId="{74E11E30-4C6B-422A-A92E-72D4241C46E8}" type="presParOf" srcId="{69087957-210F-46AC-B4A3-23ADFEBB8FD0}" destId="{E5AB2F88-99E3-49FD-8011-7DBDB776744F}" srcOrd="1" destOrd="0" presId="urn:microsoft.com/office/officeart/2005/8/layout/vList4"/>
    <dgm:cxn modelId="{E18BC22E-8B0C-40F0-913A-C9B7FF209844}" type="presParOf" srcId="{69087957-210F-46AC-B4A3-23ADFEBB8FD0}" destId="{A10F25E4-9B0E-4F82-A669-448924183FE3}" srcOrd="2" destOrd="0" presId="urn:microsoft.com/office/officeart/2005/8/layout/vList4"/>
    <dgm:cxn modelId="{3EC5874E-7C88-4948-8FB4-2D0F9413164A}" type="presParOf" srcId="{0DD1C9C0-37EA-4969-B711-DDE9433165E4}" destId="{901865B8-C010-427F-8802-1ECE3F7E43F3}" srcOrd="1" destOrd="0" presId="urn:microsoft.com/office/officeart/2005/8/layout/vList4"/>
    <dgm:cxn modelId="{C6B9C086-129E-4D4A-98FF-E1F586D36A87}" type="presParOf" srcId="{0DD1C9C0-37EA-4969-B711-DDE9433165E4}" destId="{DE7F77BF-957A-43F3-95F1-8E4DDD1A7708}" srcOrd="2" destOrd="0" presId="urn:microsoft.com/office/officeart/2005/8/layout/vList4"/>
    <dgm:cxn modelId="{63579ACA-26BD-4B1E-91CA-1FC20E05B3D0}" type="presParOf" srcId="{DE7F77BF-957A-43F3-95F1-8E4DDD1A7708}" destId="{92EF9477-B3E0-4B16-BCE6-DF5BAAFE6106}" srcOrd="0" destOrd="0" presId="urn:microsoft.com/office/officeart/2005/8/layout/vList4"/>
    <dgm:cxn modelId="{0B2936ED-39EC-4E36-91D6-3790F285EDA2}" type="presParOf" srcId="{DE7F77BF-957A-43F3-95F1-8E4DDD1A7708}" destId="{BD4EE586-A156-47D9-B734-8DD5F5E03B28}" srcOrd="1" destOrd="0" presId="urn:microsoft.com/office/officeart/2005/8/layout/vList4"/>
    <dgm:cxn modelId="{9F204B5E-082E-466C-A695-5848D790B937}" type="presParOf" srcId="{DE7F77BF-957A-43F3-95F1-8E4DDD1A7708}" destId="{5EF7236B-8C41-4BFF-B6DB-293E4EEC1FBA}" srcOrd="2" destOrd="0" presId="urn:microsoft.com/office/officeart/2005/8/layout/vList4"/>
    <dgm:cxn modelId="{1A0591EC-CE44-4339-80B0-0AE9D8552997}" type="presParOf" srcId="{0DD1C9C0-37EA-4969-B711-DDE9433165E4}" destId="{2D3FD9A5-234B-4844-8F3B-36644060F0EA}" srcOrd="3" destOrd="0" presId="urn:microsoft.com/office/officeart/2005/8/layout/vList4"/>
    <dgm:cxn modelId="{1AE8C125-A088-475B-B720-BAC82490B586}" type="presParOf" srcId="{0DD1C9C0-37EA-4969-B711-DDE9433165E4}" destId="{DC5BA8CF-4569-444C-8BC1-05A054740E91}" srcOrd="4" destOrd="0" presId="urn:microsoft.com/office/officeart/2005/8/layout/vList4"/>
    <dgm:cxn modelId="{98064F3F-67DC-4248-97AD-78E3BF91D8EA}" type="presParOf" srcId="{DC5BA8CF-4569-444C-8BC1-05A054740E91}" destId="{297862C1-476C-4804-BC50-A9D8208C0A5F}" srcOrd="0" destOrd="0" presId="urn:microsoft.com/office/officeart/2005/8/layout/vList4"/>
    <dgm:cxn modelId="{72FA3F9E-0BD5-413D-82AF-9F005DDC4F80}" type="presParOf" srcId="{DC5BA8CF-4569-444C-8BC1-05A054740E91}" destId="{549D3874-914C-44A8-8D28-9E7ED3E4660A}" srcOrd="1" destOrd="0" presId="urn:microsoft.com/office/officeart/2005/8/layout/vList4"/>
    <dgm:cxn modelId="{E3E16452-9C48-4AE5-96FD-E696C9A211AD}" type="presParOf" srcId="{DC5BA8CF-4569-444C-8BC1-05A054740E91}" destId="{79676C10-07EC-4783-BEE8-CFF7C9C9B6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5F289-9DC6-4AA1-BA12-7B41FF29503F}">
      <dsp:nvSpPr>
        <dsp:cNvPr id="0" name=""/>
        <dsp:cNvSpPr/>
      </dsp:nvSpPr>
      <dsp:spPr>
        <a:xfrm>
          <a:off x="0" y="50345"/>
          <a:ext cx="11250000" cy="1583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</a:t>
          </a:r>
          <a:r>
            <a:rPr lang="ru-RU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08339" y="50345"/>
        <a:ext cx="8841660" cy="1583395"/>
      </dsp:txXfrm>
    </dsp:sp>
    <dsp:sp modelId="{E5AB2F88-99E3-49FD-8011-7DBDB776744F}">
      <dsp:nvSpPr>
        <dsp:cNvPr id="0" name=""/>
        <dsp:cNvSpPr/>
      </dsp:nvSpPr>
      <dsp:spPr>
        <a:xfrm>
          <a:off x="0" y="44993"/>
          <a:ext cx="2464020" cy="1684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F9477-B3E0-4B16-BCE6-DF5BAAFE6106}">
      <dsp:nvSpPr>
        <dsp:cNvPr id="0" name=""/>
        <dsp:cNvSpPr/>
      </dsp:nvSpPr>
      <dsp:spPr>
        <a:xfrm>
          <a:off x="0" y="1886273"/>
          <a:ext cx="11250000" cy="1583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</a:t>
          </a:r>
        </a:p>
      </dsp:txBody>
      <dsp:txXfrm>
        <a:off x="2408339" y="1886273"/>
        <a:ext cx="8841660" cy="1583395"/>
      </dsp:txXfrm>
    </dsp:sp>
    <dsp:sp modelId="{BD4EE586-A156-47D9-B734-8DD5F5E03B28}">
      <dsp:nvSpPr>
        <dsp:cNvPr id="0" name=""/>
        <dsp:cNvSpPr/>
      </dsp:nvSpPr>
      <dsp:spPr>
        <a:xfrm>
          <a:off x="0" y="1814697"/>
          <a:ext cx="2487105" cy="16710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862C1-476C-4804-BC50-A9D8208C0A5F}">
      <dsp:nvSpPr>
        <dsp:cNvPr id="0" name=""/>
        <dsp:cNvSpPr/>
      </dsp:nvSpPr>
      <dsp:spPr>
        <a:xfrm>
          <a:off x="0" y="3671856"/>
          <a:ext cx="11250000" cy="1583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</a:t>
          </a:r>
        </a:p>
      </dsp:txBody>
      <dsp:txXfrm>
        <a:off x="2408339" y="3671856"/>
        <a:ext cx="8841660" cy="1583395"/>
      </dsp:txXfrm>
    </dsp:sp>
    <dsp:sp modelId="{549D3874-914C-44A8-8D28-9E7ED3E4660A}">
      <dsp:nvSpPr>
        <dsp:cNvPr id="0" name=""/>
        <dsp:cNvSpPr/>
      </dsp:nvSpPr>
      <dsp:spPr>
        <a:xfrm>
          <a:off x="0" y="3685885"/>
          <a:ext cx="2485642" cy="1546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5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5" y="2034001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5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5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5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02" y="3654000"/>
            <a:ext cx="10868980" cy="1305000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коррекционно-развивающих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ФАОП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5646004" y="5319002"/>
            <a:ext cx="6368980" cy="962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r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МКОУ «Троицкая СОШ № 50»</a:t>
            </a:r>
          </a:p>
          <a:p>
            <a:pPr algn="r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Бушуева Екатерина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Кинестетическое и кинетическое развитие 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000" y="149400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Движения и позы верхних и нижних конечностей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Движения и позы головы, вербализация собственных ощущений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Движения и позы всего тела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Имитация движений и поз животных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Раздел «Восприятие формы, величины, цвета, конструирование предметов »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000" y="1494000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Формирование эталонов геометрических фигур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Формирование эталонов цвета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Формирование сенсорных эталонов по форме, размеру, цвету</a:t>
            </a:r>
          </a:p>
          <a:p>
            <a:pPr indent="450215" algn="just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Составление целого из частей (разрезные картинки)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 зрительного восприятия и зрительной памяти»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000" y="1494000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Нахождение отличий на наглядном материале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Различение наложенных изображений предметов 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Формирование навыков зрительного анализа и синтеза предметов из деталей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Восприятие особых свойств 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предметов»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000" y="1494000"/>
            <a:ext cx="634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35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</a:t>
            </a: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latin typeface="Times New Roman"/>
                <a:ea typeface="Times New Roman"/>
              </a:rPr>
              <a:t> Восприятие чувства </a:t>
            </a:r>
            <a:r>
              <a:rPr lang="ru-RU" sz="3500" b="1" dirty="0">
                <a:latin typeface="Times New Roman"/>
                <a:ea typeface="Times New Roman"/>
              </a:rPr>
              <a:t>тяжести от разных предметов 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Различие вкусовых качеств 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Развитие обоняния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Развитие </a:t>
            </a:r>
            <a:r>
              <a:rPr lang="ru-RU" sz="3500" b="1" dirty="0" smtClean="0">
                <a:latin typeface="Times New Roman"/>
                <a:ea typeface="Times New Roman"/>
              </a:rPr>
              <a:t>осязания</a:t>
            </a:r>
            <a:endParaRPr lang="ru-RU" sz="3500" b="1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3500" b="1" dirty="0">
              <a:latin typeface="Times New Roman"/>
              <a:ea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000" y="74930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 слухового восприятия и слуховой 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памяти»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214601F-7D00-0E0D-B7FB-5A34C6E09685}"/>
              </a:ext>
            </a:extLst>
          </p:cNvPr>
          <p:cNvSpPr/>
          <p:nvPr/>
        </p:nvSpPr>
        <p:spPr>
          <a:xfrm>
            <a:off x="516000" y="2170949"/>
            <a:ext cx="609600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latin typeface="Times New Roman"/>
                <a:ea typeface="Times New Roman"/>
              </a:rPr>
              <a:t>Развитие </a:t>
            </a:r>
            <a:r>
              <a:rPr lang="ru-RU" sz="3500" b="1" dirty="0">
                <a:latin typeface="Times New Roman"/>
                <a:ea typeface="Times New Roman"/>
              </a:rPr>
              <a:t>умения </a:t>
            </a:r>
            <a:r>
              <a:rPr lang="ru-RU" sz="3500" b="1" dirty="0" smtClean="0">
                <a:latin typeface="Times New Roman"/>
                <a:ea typeface="Times New Roman"/>
              </a:rPr>
              <a:t>прислушиваться </a:t>
            </a:r>
            <a:r>
              <a:rPr lang="ru-RU" sz="3500" b="1" dirty="0">
                <a:latin typeface="Times New Roman"/>
                <a:ea typeface="Times New Roman"/>
              </a:rPr>
              <a:t>и различать шумы и звуки по громкости и длительности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latin typeface="Times New Roman"/>
                <a:ea typeface="Times New Roman"/>
              </a:rPr>
              <a:t>Развитие </a:t>
            </a:r>
            <a:r>
              <a:rPr lang="ru-RU" sz="3500" b="1" dirty="0">
                <a:latin typeface="Times New Roman"/>
                <a:ea typeface="Times New Roman"/>
              </a:rPr>
              <a:t>чувства ритма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Развитие слуховой памяти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Восприятие пространства »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47E5A2-5776-8B10-3BFB-4F3CE6FC3CC6}"/>
              </a:ext>
            </a:extLst>
          </p:cNvPr>
          <p:cNvSpPr txBox="1"/>
          <p:nvPr/>
        </p:nvSpPr>
        <p:spPr>
          <a:xfrm>
            <a:off x="31929" y="1584000"/>
            <a:ext cx="667940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pPr algn="ct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ориентировки в схеме собственного тела</a:t>
            </a:r>
          </a:p>
          <a:p>
            <a:pPr algn="ct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 (слева, справа, далеко, близко, рядом, вверху, внизу)</a:t>
            </a:r>
          </a:p>
          <a:p>
            <a:pPr algn="ct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ориентироваться на листе бумаги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Восприятие времени »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000" y="1612378"/>
            <a:ext cx="6570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Представления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временах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года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месяцах 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днях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недели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частях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суток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Пользование часами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B4A7D4-C7F1-8F35-9F2D-BFBD33E3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9F0089E-E9E2-1A3B-B691-26A18AFA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F9DC57-568C-3651-262C-00CC72ED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00" y="1539000"/>
            <a:ext cx="9405000" cy="472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000" b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направлена </a:t>
            </a: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«зону ближайшего развития»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ориентируясь не на имеющийся сегодня уровень развития, а на тот завтрашний, которого ученик  может достичь под руководством и с помощью учителя</a:t>
            </a:r>
          </a:p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2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курсы  СОШ № 50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17232"/>
              </p:ext>
            </p:extLst>
          </p:nvPr>
        </p:nvGraphicFramePr>
        <p:xfrm>
          <a:off x="381001" y="1404000"/>
          <a:ext cx="11205003" cy="535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5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893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курса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Нозология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Вариант</a:t>
                      </a:r>
                      <a:r>
                        <a:rPr lang="ru-RU" sz="2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ФАОП</a:t>
                      </a:r>
                      <a:endParaRPr lang="ru-RU" sz="2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познавательной деятельности 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Сенсорное развитие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Психомоторика и развитие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ДЦП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934">
                <a:tc>
                  <a:txBody>
                    <a:bodyPr/>
                    <a:lstStyle/>
                    <a:p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Психокоррекционные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занятия (дефектологические)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2198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психомоторики и сенсорных процессов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познавательной деятельности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Сенсорное развитие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 с УО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при реализации коррекционных курсов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37409"/>
              </p:ext>
            </p:extLst>
          </p:nvPr>
        </p:nvGraphicFramePr>
        <p:xfrm>
          <a:off x="516003" y="1539003"/>
          <a:ext cx="11250000" cy="525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8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4" y="63255"/>
            <a:ext cx="11880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 (дефектологическое) обследование</a:t>
            </a:r>
          </a:p>
        </p:txBody>
      </p:sp>
      <p:pic>
        <p:nvPicPr>
          <p:cNvPr id="1026" name="Picture 2" descr="https://sun9-73.userapi.com/impg/4xh6XOTXEVLZaj47GmLZh-_nnm_skSSeFoUU_A/0CcjZi2ZDg0.jpg?size=958x1367&amp;quality=95&amp;sign=8ce0d27e1ba566be1ba8b397deb15eab&amp;c_uniq_tag=pE73wdMw7EyLG7RwFoGpAXU-xHc-2FxCFH-rvpHMvx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4" y="1719000"/>
            <a:ext cx="2932868" cy="41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1263" y="1494394"/>
            <a:ext cx="8879742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восприятия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(цвет, форма, размер, пространство,,,,,</a:t>
            </a:r>
          </a:p>
          <a:p>
            <a:pPr algn="just"/>
            <a:r>
              <a:rPr lang="ru-RU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внимания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(концентрация, наблюдательность, зрительная память, устойчивость и переключение)</a:t>
            </a:r>
          </a:p>
          <a:p>
            <a:pPr algn="just"/>
            <a:r>
              <a:rPr lang="ru-RU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памяти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(понимание инструкции и цели задания, установление опосредованных связей, особенности зрительной памяти и внимания)</a:t>
            </a:r>
          </a:p>
          <a:p>
            <a:pPr algn="just"/>
            <a:r>
              <a:rPr lang="ru-RU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мышления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(восприятие  понимание картин: со скрытым смыслом, нелепыми ситуациями, единым сюжетом картин. Характеристика некоторых общих представлений. </a:t>
            </a:r>
          </a:p>
          <a:p>
            <a:pPr algn="just"/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содержания литературных текстов. </a:t>
            </a:r>
          </a:p>
          <a:p>
            <a:pPr algn="just"/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понятий и предметов, неподходящих к остальным в группе. </a:t>
            </a:r>
          </a:p>
          <a:p>
            <a:pPr algn="just"/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закономерностей.</a:t>
            </a:r>
          </a:p>
          <a:p>
            <a:pPr algn="just"/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предметов (изображений). Понимание загадок</a:t>
            </a:r>
          </a:p>
          <a:p>
            <a:pPr algn="just"/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Обучаемость детей при выполнении заданий)</a:t>
            </a:r>
          </a:p>
          <a:p>
            <a:pPr algn="just"/>
            <a:r>
              <a:rPr lang="ru-RU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ЭВС и личности в целом (дописать)</a:t>
            </a:r>
          </a:p>
          <a:p>
            <a:pPr algn="just"/>
            <a:r>
              <a:rPr lang="ru-RU" sz="2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школьных знаний и навыков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(Математика, Чтение и письмо)</a:t>
            </a:r>
          </a:p>
          <a:p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4" y="63255"/>
            <a:ext cx="11880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развития познавательной сферы 2023-2024 уч. год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31964"/>
              </p:ext>
            </p:extLst>
          </p:nvPr>
        </p:nvGraphicFramePr>
        <p:xfrm>
          <a:off x="516000" y="1449000"/>
          <a:ext cx="11295001" cy="5319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43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9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0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0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общей моторики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инструкции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Цвет, форма, величина, пространство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памяти (зрительная слуховая, логическая)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доп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Простые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инструкции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Трудность понимания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многозвеньевых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учебных инструкций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Ученица 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Трудность понимания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многозвеньевых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учебных инструкций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Трудность понимания много звеньевых учебных инструкций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Ученица 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Трудность понимания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многозвеньевых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учебных инструкций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7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324000"/>
            <a:ext cx="11880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курс «Развитие психомоторики и сенсорных процессов» 1-4 </a:t>
            </a:r>
            <a:r>
              <a:rPr lang="ru-RU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(1 </a:t>
            </a:r>
            <a:r>
              <a:rPr lang="ru-RU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варинт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000" y="1989000"/>
            <a:ext cx="1161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Цель  -  формирование познавательных процессов как психологических достижений </a:t>
            </a:r>
            <a:r>
              <a:rPr lang="ru-RU" sz="2400" b="1" dirty="0" smtClean="0">
                <a:latin typeface="Times New Roman"/>
                <a:ea typeface="Times New Roman"/>
              </a:rPr>
              <a:t>возраста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Задачи: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* формирование </a:t>
            </a:r>
            <a:r>
              <a:rPr lang="ru-RU" sz="2400" b="1" dirty="0">
                <a:latin typeface="Times New Roman"/>
                <a:ea typeface="Times New Roman"/>
              </a:rPr>
              <a:t>личностных мотивов к самостоятельному выполнению познавательных действий и решению познавательных </a:t>
            </a:r>
            <a:r>
              <a:rPr lang="ru-RU" sz="2400" b="1" dirty="0" smtClean="0">
                <a:latin typeface="Times New Roman"/>
                <a:ea typeface="Times New Roman"/>
              </a:rPr>
              <a:t>задач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* формирование </a:t>
            </a:r>
            <a:r>
              <a:rPr lang="ru-RU" sz="2400" b="1" dirty="0">
                <a:latin typeface="Times New Roman"/>
                <a:ea typeface="Times New Roman"/>
              </a:rPr>
              <a:t>способов усвоения новых знаний и овладения новыми </a:t>
            </a:r>
            <a:r>
              <a:rPr lang="ru-RU" sz="2400" b="1" dirty="0" smtClean="0">
                <a:latin typeface="Times New Roman"/>
                <a:ea typeface="Times New Roman"/>
              </a:rPr>
              <a:t>умениями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* коррекция </a:t>
            </a:r>
            <a:r>
              <a:rPr lang="ru-RU" sz="2400" b="1" dirty="0">
                <a:latin typeface="Times New Roman"/>
                <a:ea typeface="Times New Roman"/>
              </a:rPr>
              <a:t>познавательной деятельности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* раскрытие </a:t>
            </a:r>
            <a:r>
              <a:rPr lang="ru-RU" sz="2400" b="1" dirty="0">
                <a:latin typeface="Times New Roman"/>
                <a:ea typeface="Times New Roman"/>
              </a:rPr>
              <a:t>творческих возможностей с учетом индивидуальных предпочтений обучающихся в познании окружающего социального и предметного мира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* формирование </a:t>
            </a:r>
            <a:r>
              <a:rPr lang="ru-RU" sz="2400" b="1" dirty="0">
                <a:latin typeface="Times New Roman"/>
                <a:ea typeface="Times New Roman"/>
              </a:rPr>
              <a:t>словесных высказываний, обогащение словарного запаса с опорой на свой чувственный и практический опыт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6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4" y="63255"/>
            <a:ext cx="11880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коррекционно-развивающих курсов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529189"/>
            <a:ext cx="11631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целенаправленно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выполнять действия по инструкции педагога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правильно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пользоваться письменными принадлежностями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анализировать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и сравнивать предметы по одному из указанных признаков: форма, величина, цвет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различать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основные цвета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классифицировать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геометрические фигуры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составлять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предмет из частей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определять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 ощупь величину предметов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зрительно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определять отличительные и общие признаки двух предметов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ориентироваться на плоскости листа бумаги и на собственном теле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algn="just"/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* выделять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части суток, времена года, порядок дней недели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</a:t>
            </a:r>
            <a:r>
              <a:rPr lang="ru-RU" sz="2600" b="1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2600" b="1" dirty="0">
                <a:solidFill>
                  <a:srgbClr val="000000"/>
                </a:solidFill>
                <a:latin typeface="-apple-system"/>
              </a:rPr>
            </a:br>
            <a:r>
              <a:rPr lang="ru-RU" sz="2600" b="1" dirty="0">
                <a:solidFill>
                  <a:srgbClr val="000000"/>
                </a:solidFill>
                <a:latin typeface="-apple-system"/>
              </a:rPr>
              <a:t> </a:t>
            </a:r>
            <a:br>
              <a:rPr lang="ru-RU" sz="2600" b="1" dirty="0">
                <a:solidFill>
                  <a:srgbClr val="000000"/>
                </a:solidFill>
                <a:latin typeface="-apple-system"/>
              </a:rPr>
            </a:br>
            <a:r>
              <a:rPr lang="ru-RU" sz="2600" b="1" dirty="0">
                <a:solidFill>
                  <a:srgbClr val="000000"/>
                </a:solidFill>
                <a:latin typeface="-apple-system"/>
              </a:rPr>
              <a:t> </a:t>
            </a:r>
            <a:endParaRPr lang="ru-RU" sz="2600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0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 крупной и мелкой моторики, </a:t>
            </a:r>
            <a:r>
              <a:rPr lang="ru-RU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графомоторных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навыков»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00" y="1449000"/>
            <a:ext cx="6096000" cy="51552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Стимулирующие упражнения повышающие энергетический потенциал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Штриховка в различных направления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Вырезание ножницами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Обводка по трафарету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Графические диктанты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001" y="63255"/>
            <a:ext cx="111528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 «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Тактильно-двигательное восприятие»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000" y="1719000"/>
            <a:ext cx="6096000" cy="51552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Упражнения: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Определение на ощупь предметов с различными свойствами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Определение на ощупь формы и величины предметов </a:t>
            </a:r>
          </a:p>
          <a:p>
            <a:pPr indent="450215" algn="ctr">
              <a:spcAft>
                <a:spcPts val="0"/>
              </a:spcAft>
            </a:pPr>
            <a:r>
              <a:rPr lang="ru-RU" sz="3500" b="1" dirty="0">
                <a:latin typeface="Times New Roman"/>
                <a:ea typeface="Times New Roman"/>
              </a:rPr>
              <a:t>Игры с предметами различной текстуры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704</Words>
  <Application>Microsoft Office PowerPoint</Application>
  <PresentationFormat>Произвольный</PresentationFormat>
  <Paragraphs>172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Организация и  реализация  коррекционно-развивающих  курсов  в соответствии с ФАОП</vt:lpstr>
      <vt:lpstr>Коррекционные курсы  СОШ № 50</vt:lpstr>
      <vt:lpstr>Направления работы при реализации коррекционных курсов</vt:lpstr>
      <vt:lpstr>Психолого-педагогическое  (дефектологическое) обследование</vt:lpstr>
      <vt:lpstr>Результаты диагностики развития познавательной сферы 2023-2024 уч. год</vt:lpstr>
      <vt:lpstr>Коррекционный курс «Развитие психомоторики и сенсорных процессов» 1-4 кл. (1 варинт УО)</vt:lpstr>
      <vt:lpstr>Планируемые результаты освоения коррекционно-развивающих курсов</vt:lpstr>
      <vt:lpstr>Раздел «Развитие крупной и мелкой моторики, графомоторных навыков»</vt:lpstr>
      <vt:lpstr>Раздел «Тактильно-двигательное восприятие»</vt:lpstr>
      <vt:lpstr>Раздел «Кинестетическое и кинетическое развитие »</vt:lpstr>
      <vt:lpstr>Раздел «Восприятие формы, величины, цвета, конструирование предметов »</vt:lpstr>
      <vt:lpstr>Раздел «Развитие зрительного восприятия и зрительной памяти»</vt:lpstr>
      <vt:lpstr>Раздел «Восприятие особых свойств предметов»</vt:lpstr>
      <vt:lpstr>Раздел «Развитие слухового восприятия и слуховой памяти»</vt:lpstr>
      <vt:lpstr>Раздел «Восприятие пространства »</vt:lpstr>
      <vt:lpstr>Раздел «Восприятие времени »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69</cp:revision>
  <dcterms:created xsi:type="dcterms:W3CDTF">2020-07-05T17:04:43Z</dcterms:created>
  <dcterms:modified xsi:type="dcterms:W3CDTF">2024-02-08T08:51:16Z</dcterms:modified>
</cp:coreProperties>
</file>