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3" r:id="rId3"/>
    <p:sldId id="258" r:id="rId4"/>
    <p:sldId id="257" r:id="rId5"/>
    <p:sldId id="271" r:id="rId6"/>
    <p:sldId id="260" r:id="rId7"/>
    <p:sldId id="261" r:id="rId8"/>
    <p:sldId id="262" r:id="rId9"/>
    <p:sldId id="265" r:id="rId10"/>
    <p:sldId id="267" r:id="rId11"/>
    <p:sldId id="269" r:id="rId12"/>
    <p:sldId id="270" r:id="rId13"/>
    <p:sldId id="259" r:id="rId14"/>
  </p:sldIdLst>
  <p:sldSz cx="21602700" cy="161925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 Bold" panose="020B0604020202020204" charset="0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5" d="100"/>
          <a:sy n="35" d="100"/>
        </p:scale>
        <p:origin x="1445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20000" y="1188234"/>
            <a:ext cx="8322532" cy="3537076"/>
          </a:xfrm>
          <a:custGeom>
            <a:avLst/>
            <a:gdLst/>
            <a:ahLst/>
            <a:cxnLst/>
            <a:rect l="l" t="t" r="r" b="b"/>
            <a:pathLst>
              <a:path w="8322532" h="3537076">
                <a:moveTo>
                  <a:pt x="0" y="0"/>
                </a:moveTo>
                <a:lnTo>
                  <a:pt x="8322532" y="0"/>
                </a:lnTo>
                <a:lnTo>
                  <a:pt x="8322532" y="3537076"/>
                </a:lnTo>
                <a:lnTo>
                  <a:pt x="0" y="35370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2" name="Группа 11"/>
          <p:cNvGrpSpPr/>
          <p:nvPr/>
        </p:nvGrpSpPr>
        <p:grpSpPr>
          <a:xfrm>
            <a:off x="120124" y="5517962"/>
            <a:ext cx="20656147" cy="5604671"/>
            <a:chOff x="120124" y="5517962"/>
            <a:chExt cx="20656147" cy="5604671"/>
          </a:xfrm>
        </p:grpSpPr>
        <p:sp>
          <p:nvSpPr>
            <p:cNvPr id="8" name="Freeform 8"/>
            <p:cNvSpPr/>
            <p:nvPr/>
          </p:nvSpPr>
          <p:spPr>
            <a:xfrm>
              <a:off x="12135558" y="10212528"/>
              <a:ext cx="7126009" cy="910105"/>
            </a:xfrm>
            <a:custGeom>
              <a:avLst/>
              <a:gdLst/>
              <a:ahLst/>
              <a:cxnLst/>
              <a:rect l="l" t="t" r="r" b="b"/>
              <a:pathLst>
                <a:path w="7126009" h="910105">
                  <a:moveTo>
                    <a:pt x="0" y="0"/>
                  </a:moveTo>
                  <a:lnTo>
                    <a:pt x="7126009" y="0"/>
                  </a:lnTo>
                  <a:lnTo>
                    <a:pt x="7126009" y="910105"/>
                  </a:lnTo>
                  <a:lnTo>
                    <a:pt x="0" y="910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22422" t="-835689" r="-28964" b="-336342"/>
              </a:stretch>
            </a:blipFill>
          </p:spPr>
        </p:sp>
        <p:grpSp>
          <p:nvGrpSpPr>
            <p:cNvPr id="11" name="Группа 10"/>
            <p:cNvGrpSpPr/>
            <p:nvPr/>
          </p:nvGrpSpPr>
          <p:grpSpPr>
            <a:xfrm>
              <a:off x="120124" y="5517962"/>
              <a:ext cx="20656147" cy="5135161"/>
              <a:chOff x="120124" y="5517962"/>
              <a:chExt cx="20656147" cy="5135161"/>
            </a:xfrm>
          </p:grpSpPr>
          <p:grpSp>
            <p:nvGrpSpPr>
              <p:cNvPr id="4" name="Group 4"/>
              <p:cNvGrpSpPr/>
              <p:nvPr/>
            </p:nvGrpSpPr>
            <p:grpSpPr>
              <a:xfrm>
                <a:off x="120124" y="5517962"/>
                <a:ext cx="20656147" cy="5135161"/>
                <a:chOff x="0" y="0"/>
                <a:chExt cx="27541529" cy="6846881"/>
              </a:xfrm>
            </p:grpSpPr>
            <p:sp>
              <p:nvSpPr>
                <p:cNvPr id="5" name="Freeform 5"/>
                <p:cNvSpPr/>
                <p:nvPr/>
              </p:nvSpPr>
              <p:spPr>
                <a:xfrm>
                  <a:off x="0" y="0"/>
                  <a:ext cx="23325170" cy="40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25170" h="4012550">
                      <a:moveTo>
                        <a:pt x="0" y="0"/>
                      </a:moveTo>
                      <a:lnTo>
                        <a:pt x="23325170" y="0"/>
                      </a:lnTo>
                      <a:lnTo>
                        <a:pt x="23325170" y="4012550"/>
                      </a:lnTo>
                      <a:lnTo>
                        <a:pt x="0" y="40125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5"/>
                  <a:stretch>
                    <a:fillRect r="-19278" b="-76810"/>
                  </a:stretch>
                </a:blipFill>
              </p:spPr>
            </p:sp>
            <p:sp>
              <p:nvSpPr>
                <p:cNvPr id="6" name="Freeform 6"/>
                <p:cNvSpPr/>
                <p:nvPr/>
              </p:nvSpPr>
              <p:spPr>
                <a:xfrm>
                  <a:off x="268091" y="4012550"/>
                  <a:ext cx="27273438" cy="2834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73438" h="2834331">
                      <a:moveTo>
                        <a:pt x="0" y="0"/>
                      </a:moveTo>
                      <a:lnTo>
                        <a:pt x="27273438" y="0"/>
                      </a:lnTo>
                      <a:lnTo>
                        <a:pt x="27273438" y="2834331"/>
                      </a:lnTo>
                      <a:lnTo>
                        <a:pt x="0" y="283433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5"/>
                  <a:stretch>
                    <a:fillRect t="-141569" b="-4205"/>
                  </a:stretch>
                </a:blipFill>
              </p:spPr>
            </p:sp>
            <p:sp>
              <p:nvSpPr>
                <p:cNvPr id="7" name="TextBox 7"/>
                <p:cNvSpPr txBox="1"/>
                <p:nvPr/>
              </p:nvSpPr>
              <p:spPr>
                <a:xfrm>
                  <a:off x="22674434" y="1482033"/>
                  <a:ext cx="2341272" cy="2666884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>
                    <a:lnSpc>
                      <a:spcPts val="16660"/>
                    </a:lnSpc>
                  </a:pPr>
                  <a:r>
                    <a:rPr lang="ru-RU" sz="11700" b="1" dirty="0" smtClean="0">
                      <a:solidFill>
                        <a:srgbClr val="056CBF"/>
                      </a:solidFill>
                      <a:latin typeface="Open Sans Bold" panose="020B0806030504020204"/>
                      <a:ea typeface="Open Sans Bold" panose="020B0806030504020204"/>
                      <a:cs typeface="Open Sans Bold" panose="020B0806030504020204"/>
                      <a:sym typeface="Open Sans Bold" panose="020B0806030504020204"/>
                    </a:rPr>
                    <a:t>6</a:t>
                  </a:r>
                  <a:endParaRPr lang="en-US" sz="11700" b="1" dirty="0">
                    <a:solidFill>
                      <a:srgbClr val="056CBF"/>
                    </a:solidFill>
                    <a:latin typeface="Open Sans Bold" panose="020B0806030504020204"/>
                    <a:ea typeface="Open Sans Bold" panose="020B0806030504020204"/>
                    <a:cs typeface="Open Sans Bold" panose="020B0806030504020204"/>
                    <a:sym typeface="Open Sans Bold" panose="020B0806030504020204"/>
                  </a:endParaRPr>
                </a:p>
              </p:txBody>
            </p:sp>
          </p:grpSp>
          <p:sp>
            <p:nvSpPr>
              <p:cNvPr id="10" name="TextBox 7"/>
              <p:cNvSpPr txBox="1"/>
              <p:nvPr/>
            </p:nvSpPr>
            <p:spPr>
              <a:xfrm>
                <a:off x="17735550" y="6572250"/>
                <a:ext cx="1755954" cy="200016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16660"/>
                  </a:lnSpc>
                </a:pPr>
                <a:r>
                  <a:rPr lang="en-US" sz="11800" b="1" dirty="0" smtClean="0">
                    <a:solidFill>
                      <a:srgbClr val="056CBF"/>
                    </a:solidFill>
                    <a:latin typeface="Open Sans Bold" panose="020B0806030504020204"/>
                    <a:ea typeface="Open Sans Bold" panose="020B0806030504020204"/>
                    <a:cs typeface="Open Sans Bold" panose="020B0806030504020204"/>
                    <a:sym typeface="Open Sans Bold" panose="020B0806030504020204"/>
                  </a:rPr>
                  <a:t>:</a:t>
                </a:r>
                <a:endParaRPr lang="en-US" sz="11800" b="1" dirty="0">
                  <a:solidFill>
                    <a:srgbClr val="056CBF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6800" y="3314306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2630150" y="13506450"/>
            <a:ext cx="8294495" cy="1238871"/>
          </a:xfrm>
          <a:custGeom>
            <a:avLst/>
            <a:gdLst/>
            <a:ahLst/>
            <a:cxnLst/>
            <a:rect l="l" t="t" r="r" b="b"/>
            <a:pathLst>
              <a:path w="13536139" h="4389169">
                <a:moveTo>
                  <a:pt x="0" y="0"/>
                </a:moveTo>
                <a:lnTo>
                  <a:pt x="13536138" y="0"/>
                </a:lnTo>
                <a:lnTo>
                  <a:pt x="13536138" y="4389169"/>
                </a:lnTo>
                <a:lnTo>
                  <a:pt x="0" y="4389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t="-57974" b="-4132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20000" y="1524556"/>
            <a:ext cx="6593523" cy="1402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Отчеты</a:t>
            </a:r>
            <a:r>
              <a:rPr lang="ru-RU" sz="8145" b="1" dirty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</a:t>
            </a: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ИПРА</a:t>
            </a:r>
            <a:endParaRPr lang="en-US" sz="8145" b="1" dirty="0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19885" y="3624580"/>
            <a:ext cx="18869660" cy="1083373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altLang="ru-RU" sz="8145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7156" y="1749849"/>
            <a:ext cx="1930511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600" dirty="0" smtClean="0"/>
              <a:t>КОММУНИКАЦИЯ</a:t>
            </a:r>
          </a:p>
          <a:p>
            <a:pPr algn="ctr"/>
            <a:endParaRPr lang="ru-RU" sz="16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71550" y="4587597"/>
            <a:ext cx="19953095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/>
              <a:t>Бережная коммуникация с родителями особенных детей строится на безусловном уважении, признании авторитета родителя в вопросах знания своего ребенка и полном отказе от жалости или осуждения. Семьи детей с ограниченными возможностями здоровья (ОВЗ) и инвалидностью ежедневно сталкиваются с высокой психоэмоциональной нагрузкой, поэтому общение с ними требует строгого соблюдения этических и психологических границ</a:t>
            </a:r>
            <a:r>
              <a:rPr lang="ru-RU" sz="3600" dirty="0" smtClean="0"/>
              <a:t>.</a:t>
            </a:r>
          </a:p>
          <a:p>
            <a:pPr algn="just"/>
            <a:r>
              <a:rPr lang="ru-RU" sz="3600" dirty="0" smtClean="0"/>
              <a:t>Главные </a:t>
            </a:r>
            <a:r>
              <a:rPr lang="ru-RU" sz="3600" dirty="0"/>
              <a:t>этические </a:t>
            </a:r>
            <a:r>
              <a:rPr lang="ru-RU" sz="3600" dirty="0" smtClean="0"/>
              <a:t>принципы:</a:t>
            </a:r>
          </a:p>
          <a:p>
            <a:pPr algn="just"/>
            <a:r>
              <a:rPr lang="ru-RU" sz="3600" dirty="0" smtClean="0"/>
              <a:t>Инклюзивный </a:t>
            </a:r>
            <a:r>
              <a:rPr lang="ru-RU" sz="3600" dirty="0"/>
              <a:t>язык (</a:t>
            </a:r>
            <a:r>
              <a:rPr lang="ru-RU" sz="3600" dirty="0" err="1"/>
              <a:t>People-first</a:t>
            </a:r>
            <a:r>
              <a:rPr lang="ru-RU" sz="3600" dirty="0"/>
              <a:t> </a:t>
            </a:r>
            <a:r>
              <a:rPr lang="ru-RU" sz="3600" dirty="0" err="1"/>
              <a:t>language</a:t>
            </a:r>
            <a:r>
              <a:rPr lang="ru-RU" sz="3600" dirty="0"/>
              <a:t>). Сначала говорить о человеке, потом о его диагнозе (например, «ребенок с аутизмом», а не «</a:t>
            </a:r>
            <a:r>
              <a:rPr lang="ru-RU" sz="3600" dirty="0" err="1"/>
              <a:t>аутист</a:t>
            </a:r>
            <a:r>
              <a:rPr lang="ru-RU" sz="3600" dirty="0" smtClean="0"/>
              <a:t>»).</a:t>
            </a:r>
          </a:p>
          <a:p>
            <a:pPr algn="just"/>
            <a:r>
              <a:rPr lang="ru-RU" sz="3600" dirty="0" smtClean="0"/>
              <a:t>Отказ </a:t>
            </a:r>
            <a:r>
              <a:rPr lang="ru-RU" sz="3600" dirty="0"/>
              <a:t>от жалости. Избегать сочувственного тона, вздохов и фраз вроде «какой крест вы несете». Подобные проявления обесценивают личность</a:t>
            </a:r>
            <a:r>
              <a:rPr lang="ru-RU" sz="3600" dirty="0" smtClean="0"/>
              <a:t>.</a:t>
            </a:r>
          </a:p>
          <a:p>
            <a:pPr algn="just"/>
            <a:r>
              <a:rPr lang="ru-RU" sz="3600" dirty="0" smtClean="0"/>
              <a:t>Признание </a:t>
            </a:r>
            <a:r>
              <a:rPr lang="ru-RU" sz="3600" dirty="0" err="1"/>
              <a:t>экспертности</a:t>
            </a:r>
            <a:r>
              <a:rPr lang="ru-RU" sz="3600" dirty="0"/>
              <a:t> родителя. Семья знает особенности, триггеры и скрытые сигналы ребенка лучше любого внешнего специалиста</a:t>
            </a:r>
            <a:r>
              <a:rPr lang="ru-RU" sz="3600" dirty="0" smtClean="0"/>
              <a:t>.</a:t>
            </a:r>
          </a:p>
          <a:p>
            <a:pPr algn="just"/>
            <a:r>
              <a:rPr lang="ru-RU" sz="3600" dirty="0" smtClean="0"/>
              <a:t>Фокус </a:t>
            </a:r>
            <a:r>
              <a:rPr lang="ru-RU" sz="3600" dirty="0"/>
              <a:t>на возможностях. Замечать и озвучивать даже минимальные успехи и сильные стороны ребенка, а не только дефициты</a:t>
            </a:r>
            <a:r>
              <a:rPr lang="ru-RU" sz="3600" dirty="0" smtClean="0"/>
              <a:t>.</a:t>
            </a:r>
          </a:p>
          <a:p>
            <a:pPr algn="just"/>
            <a:r>
              <a:rPr lang="ru-RU" sz="3600" dirty="0" smtClean="0"/>
              <a:t>Конфиденциальность </a:t>
            </a:r>
            <a:r>
              <a:rPr lang="ru-RU" sz="3600" dirty="0"/>
              <a:t>информации. Не обсуждать диагноз, особенности поведения или семейную ситуацию при третьих </a:t>
            </a:r>
            <a:r>
              <a:rPr lang="ru-RU" sz="3600" dirty="0" smtClean="0"/>
              <a:t>лицах.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693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6800" y="3314306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2630150" y="13506450"/>
            <a:ext cx="8294495" cy="1238871"/>
          </a:xfrm>
          <a:custGeom>
            <a:avLst/>
            <a:gdLst/>
            <a:ahLst/>
            <a:cxnLst/>
            <a:rect l="l" t="t" r="r" b="b"/>
            <a:pathLst>
              <a:path w="13536139" h="4389169">
                <a:moveTo>
                  <a:pt x="0" y="0"/>
                </a:moveTo>
                <a:lnTo>
                  <a:pt x="13536138" y="0"/>
                </a:lnTo>
                <a:lnTo>
                  <a:pt x="13536138" y="4389169"/>
                </a:lnTo>
                <a:lnTo>
                  <a:pt x="0" y="4389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t="-57974" b="-4132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20000" y="1524556"/>
            <a:ext cx="6593523" cy="1402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Отчеты</a:t>
            </a:r>
            <a:r>
              <a:rPr lang="ru-RU" sz="8145" b="1" dirty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</a:t>
            </a: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ИПРА</a:t>
            </a:r>
            <a:endParaRPr lang="en-US" sz="8145" b="1" dirty="0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19885" y="3624580"/>
            <a:ext cx="18869660" cy="1083373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altLang="ru-RU" sz="8145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7156" y="1749849"/>
            <a:ext cx="1930511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600" dirty="0" smtClean="0"/>
              <a:t>КОММУНИКАЦИЯ</a:t>
            </a:r>
          </a:p>
          <a:p>
            <a:pPr algn="ctr"/>
            <a:endParaRPr lang="ru-RU" sz="16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83084" y="4491899"/>
            <a:ext cx="19980115" cy="11172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/>
              <a:t>Чего </a:t>
            </a:r>
            <a:r>
              <a:rPr lang="ru-RU" sz="4000" dirty="0"/>
              <a:t>говорить и делать </a:t>
            </a:r>
            <a:r>
              <a:rPr lang="ru-RU" sz="4000" dirty="0" smtClean="0"/>
              <a:t>нельзя</a:t>
            </a:r>
          </a:p>
          <a:p>
            <a:pPr algn="just"/>
            <a:r>
              <a:rPr lang="ru-RU" sz="4000" dirty="0" smtClean="0"/>
              <a:t>Давать </a:t>
            </a:r>
            <a:r>
              <a:rPr lang="ru-RU" sz="4000" dirty="0"/>
              <a:t>непрошеные советы. Избегать рекомендаций по лечению, диетам или народной </a:t>
            </a:r>
            <a:r>
              <a:rPr lang="ru-RU" sz="4000" dirty="0" err="1"/>
              <a:t>медицине.Задавать</a:t>
            </a:r>
            <a:r>
              <a:rPr lang="ru-RU" sz="4000" dirty="0"/>
              <a:t> некорректные вопросы. Не спрашивать о причинах инвалидности («а как так вышло?», «это родовая травма</a:t>
            </a:r>
            <a:r>
              <a:rPr lang="ru-RU" sz="4000" dirty="0" smtClean="0"/>
              <a:t>?»).</a:t>
            </a:r>
          </a:p>
          <a:p>
            <a:pPr algn="just"/>
            <a:r>
              <a:rPr lang="ru-RU" sz="4000" dirty="0" smtClean="0"/>
              <a:t>Сравнивать </a:t>
            </a:r>
            <a:r>
              <a:rPr lang="ru-RU" sz="4000" dirty="0"/>
              <a:t>с </a:t>
            </a:r>
            <a:r>
              <a:rPr lang="ru-RU" sz="4000" dirty="0" err="1"/>
              <a:t>нормотипичными</a:t>
            </a:r>
            <a:r>
              <a:rPr lang="ru-RU" sz="4000" dirty="0"/>
              <a:t>. Фразы «а вот другие дети в его возрасте уже...» глубоко ранят и не несут </a:t>
            </a:r>
            <a:r>
              <a:rPr lang="ru-RU" sz="4000" dirty="0" err="1"/>
              <a:t>пользы.Использовать</a:t>
            </a:r>
            <a:r>
              <a:rPr lang="ru-RU" sz="4000" dirty="0"/>
              <a:t> стигматизирующие слова. </a:t>
            </a:r>
            <a:endParaRPr lang="ru-RU" sz="4000" dirty="0" smtClean="0"/>
          </a:p>
          <a:p>
            <a:pPr algn="just"/>
            <a:r>
              <a:rPr lang="ru-RU" sz="4000" dirty="0" smtClean="0"/>
              <a:t>Исключить </a:t>
            </a:r>
            <a:r>
              <a:rPr lang="ru-RU" sz="4000" dirty="0"/>
              <a:t>из лексикона слова «больной», «отсталый», «ненормальный», замещая их терминами «особенный», «с особыми потребностями», «ребенок с ОВЗ</a:t>
            </a:r>
            <a:r>
              <a:rPr lang="ru-RU" sz="4000" dirty="0" smtClean="0"/>
              <a:t>».</a:t>
            </a:r>
          </a:p>
          <a:p>
            <a:pPr algn="just"/>
            <a:r>
              <a:rPr lang="ru-RU" sz="4000" dirty="0" smtClean="0"/>
              <a:t>Оценивать </a:t>
            </a:r>
            <a:r>
              <a:rPr lang="ru-RU" sz="4000" dirty="0"/>
              <a:t>родительские компетенции. Не обвинять в излишней строгости или, наоборот, в </a:t>
            </a:r>
            <a:r>
              <a:rPr lang="ru-RU" sz="4000" dirty="0" err="1"/>
              <a:t>гиперопеке</a:t>
            </a:r>
            <a:r>
              <a:rPr lang="ru-RU" sz="4000" dirty="0" smtClean="0"/>
              <a:t>.</a:t>
            </a:r>
          </a:p>
          <a:p>
            <a:pPr algn="just"/>
            <a:r>
              <a:rPr lang="ru-RU" sz="4000" dirty="0" smtClean="0"/>
              <a:t>Как </a:t>
            </a:r>
            <a:r>
              <a:rPr lang="ru-RU" sz="4000" dirty="0"/>
              <a:t>общаться </a:t>
            </a:r>
            <a:r>
              <a:rPr lang="ru-RU" sz="4000" dirty="0" smtClean="0"/>
              <a:t>правильно</a:t>
            </a:r>
          </a:p>
          <a:p>
            <a:pPr algn="just"/>
            <a:r>
              <a:rPr lang="ru-RU" sz="4000" dirty="0" smtClean="0"/>
              <a:t>Спрашивать </a:t>
            </a:r>
            <a:r>
              <a:rPr lang="ru-RU" sz="4000" dirty="0"/>
              <a:t>о правилах взаимодействия. Уточнять напрямую: «Как мне лучше обратиться к ребенку?», «Что его может </a:t>
            </a:r>
            <a:r>
              <a:rPr lang="ru-RU" sz="4000" dirty="0" err="1"/>
              <a:t>успокоить?».Проявлять</a:t>
            </a:r>
            <a:r>
              <a:rPr lang="ru-RU" sz="4000" dirty="0"/>
              <a:t> нейтральную доброжелательность. Общаться спокойно, открыто, без лишней эмоциональности или </a:t>
            </a:r>
            <a:r>
              <a:rPr lang="ru-RU" sz="4000" dirty="0" err="1"/>
              <a:t>заискивания.Предлагать</a:t>
            </a:r>
            <a:r>
              <a:rPr lang="ru-RU" sz="4000" dirty="0"/>
              <a:t> конкретную помощь. Вместо абстрактного «если что, звони» предлагать точечные действия: «Я могу побыть с ним час» или «Давай я схожу в </a:t>
            </a:r>
            <a:r>
              <a:rPr lang="ru-RU" sz="4000" dirty="0" err="1"/>
              <a:t>магазин».Разделять</a:t>
            </a:r>
            <a:r>
              <a:rPr lang="ru-RU" sz="4000" dirty="0"/>
              <a:t> родителя и ребенка. Помнить, что у мамы и папы есть свои личные интересы, усталость и потребность говорить не только о реабилитации.</a:t>
            </a:r>
          </a:p>
        </p:txBody>
      </p:sp>
    </p:spTree>
    <p:extLst>
      <p:ext uri="{BB962C8B-B14F-4D97-AF65-F5344CB8AC3E}">
        <p14:creationId xmlns:p14="http://schemas.microsoft.com/office/powerpoint/2010/main" val="409834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6511" y="2686088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2630150" y="13506450"/>
            <a:ext cx="8294495" cy="1238871"/>
          </a:xfrm>
          <a:custGeom>
            <a:avLst/>
            <a:gdLst/>
            <a:ahLst/>
            <a:cxnLst/>
            <a:rect l="l" t="t" r="r" b="b"/>
            <a:pathLst>
              <a:path w="13536139" h="4389169">
                <a:moveTo>
                  <a:pt x="0" y="0"/>
                </a:moveTo>
                <a:lnTo>
                  <a:pt x="13536138" y="0"/>
                </a:lnTo>
                <a:lnTo>
                  <a:pt x="13536138" y="4389169"/>
                </a:lnTo>
                <a:lnTo>
                  <a:pt x="0" y="4389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t="-57974" b="-4132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20000" y="1524556"/>
            <a:ext cx="6593523" cy="1402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Отчеты</a:t>
            </a:r>
            <a:r>
              <a:rPr lang="ru-RU" sz="8145" b="1" dirty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</a:t>
            </a: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ИПРА</a:t>
            </a:r>
            <a:endParaRPr lang="en-US" sz="8145" b="1" dirty="0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19885" y="3624580"/>
            <a:ext cx="18869660" cy="1083373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altLang="ru-RU" sz="8145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7156" y="1270316"/>
            <a:ext cx="1930511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600" dirty="0" smtClean="0"/>
              <a:t>КОММУНИКАЦИЯ</a:t>
            </a:r>
          </a:p>
          <a:p>
            <a:pPr algn="ctr"/>
            <a:endParaRPr lang="ru-RU" sz="16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09942" y="5353657"/>
            <a:ext cx="1998011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5400" dirty="0" smtClean="0"/>
              <a:t>Как </a:t>
            </a:r>
            <a:r>
              <a:rPr lang="ru-RU" sz="5400" dirty="0"/>
              <a:t>общаться </a:t>
            </a:r>
            <a:r>
              <a:rPr lang="ru-RU" sz="5400" dirty="0" smtClean="0"/>
              <a:t>правильно</a:t>
            </a:r>
          </a:p>
          <a:p>
            <a:pPr algn="just"/>
            <a:r>
              <a:rPr lang="ru-RU" sz="5400" dirty="0" smtClean="0"/>
              <a:t>Спрашивать </a:t>
            </a:r>
            <a:r>
              <a:rPr lang="ru-RU" sz="5400" dirty="0"/>
              <a:t>о правилах взаимодействия. Уточнять напрямую: «Как мне лучше обратиться к ребенку?», «Что его может успокоить</a:t>
            </a:r>
            <a:r>
              <a:rPr lang="ru-RU" sz="5400" dirty="0" smtClean="0"/>
              <a:t>?».</a:t>
            </a:r>
          </a:p>
          <a:p>
            <a:pPr algn="just"/>
            <a:r>
              <a:rPr lang="ru-RU" sz="5400" dirty="0" smtClean="0"/>
              <a:t>Проявлять </a:t>
            </a:r>
            <a:r>
              <a:rPr lang="ru-RU" sz="5400" dirty="0"/>
              <a:t>нейтральную доброжелательность. Общаться спокойно, открыто, без лишней эмоциональности или заискивания</a:t>
            </a:r>
            <a:r>
              <a:rPr lang="ru-RU" sz="5400" dirty="0" smtClean="0"/>
              <a:t>.</a:t>
            </a:r>
          </a:p>
          <a:p>
            <a:pPr algn="just"/>
            <a:r>
              <a:rPr lang="ru-RU" sz="5400" dirty="0" smtClean="0"/>
              <a:t>Предлагать </a:t>
            </a:r>
            <a:r>
              <a:rPr lang="ru-RU" sz="5400" dirty="0"/>
              <a:t>конкретную помощь. </a:t>
            </a:r>
            <a:endParaRPr lang="ru-RU" sz="5400" dirty="0" smtClean="0"/>
          </a:p>
          <a:p>
            <a:pPr algn="just"/>
            <a:r>
              <a:rPr lang="ru-RU" sz="5400" dirty="0" smtClean="0"/>
              <a:t>Разделять </a:t>
            </a:r>
            <a:r>
              <a:rPr lang="ru-RU" sz="5400" dirty="0"/>
              <a:t>родителя и ребенка. </a:t>
            </a:r>
          </a:p>
        </p:txBody>
      </p:sp>
    </p:spTree>
    <p:extLst>
      <p:ext uri="{BB962C8B-B14F-4D97-AF65-F5344CB8AC3E}">
        <p14:creationId xmlns:p14="http://schemas.microsoft.com/office/powerpoint/2010/main" val="163148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кола\Desktop\АПС 2026\1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23061"/>
            <a:ext cx="21599525" cy="162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\\192.168.0.26\! All\заголовок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1" t="15294" r="23365"/>
          <a:stretch>
            <a:fillRect/>
          </a:stretch>
        </p:blipFill>
        <p:spPr bwMode="auto">
          <a:xfrm>
            <a:off x="-19050" y="-590550"/>
            <a:ext cx="10267950" cy="4648200"/>
          </a:xfrm>
          <a:prstGeom prst="rect">
            <a:avLst/>
          </a:prstGeom>
          <a:noFill/>
          <a:effectLst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eform 2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16" name="TextBox 7"/>
          <p:cNvSpPr txBox="1"/>
          <p:nvPr/>
        </p:nvSpPr>
        <p:spPr>
          <a:xfrm>
            <a:off x="3790950" y="4033157"/>
            <a:ext cx="13372465" cy="7309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altLang="en-US" sz="8145" b="1" dirty="0" smtClean="0">
                <a:solidFill>
                  <a:schemeClr val="accent3">
                    <a:lumMod val="75000"/>
                  </a:schemeClr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От школы к работе: как выстроить образовательный маршрут, чтобы помочь особенному ребенку выбрать профессию</a:t>
            </a:r>
            <a:endParaRPr lang="ru-RU" altLang="en-US" sz="8145" b="1" dirty="0">
              <a:solidFill>
                <a:schemeClr val="accent3">
                  <a:lumMod val="75000"/>
                </a:schemeClr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61962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\\192.168.0.26\! All\заголовок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1" t="15294" r="23365"/>
          <a:stretch>
            <a:fillRect/>
          </a:stretch>
        </p:blipFill>
        <p:spPr bwMode="auto">
          <a:xfrm>
            <a:off x="-19050" y="-590550"/>
            <a:ext cx="10267950" cy="4648200"/>
          </a:xfrm>
          <a:prstGeom prst="rect">
            <a:avLst/>
          </a:prstGeom>
          <a:noFill/>
          <a:effectLst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eform 2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16" name="TextBox 7"/>
          <p:cNvSpPr txBox="1"/>
          <p:nvPr/>
        </p:nvSpPr>
        <p:spPr>
          <a:xfrm>
            <a:off x="4705350" y="2732653"/>
            <a:ext cx="13372465" cy="1461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altLang="en-US" sz="8145" b="1" dirty="0">
                <a:solidFill>
                  <a:schemeClr val="accent3">
                    <a:lumMod val="75000"/>
                  </a:schemeClr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Планы -2026</a:t>
            </a:r>
          </a:p>
        </p:txBody>
      </p:sp>
      <p:sp>
        <p:nvSpPr>
          <p:cNvPr id="17" name="TextBox 8"/>
          <p:cNvSpPr txBox="1"/>
          <p:nvPr/>
        </p:nvSpPr>
        <p:spPr>
          <a:xfrm>
            <a:off x="742950" y="4022271"/>
            <a:ext cx="20650200" cy="92332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20000" algn="ctr">
              <a:spcBef>
                <a:spcPct val="0"/>
              </a:spcBef>
              <a:buAutoNum type="arabicPeriod"/>
            </a:pP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Массовое </a:t>
            </a:r>
            <a:r>
              <a:rPr lang="ru-RU" altLang="en-US" sz="6000" b="1" dirty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обучение педагогов «</a:t>
            </a: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Особенности </a:t>
            </a:r>
            <a:r>
              <a:rPr lang="ru-RU" altLang="en-US" sz="6000" b="1" dirty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организации </a:t>
            </a: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обучения по программа 7.1, 7.2 (осенние каникулы, весенние каникулы</a:t>
            </a: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)</a:t>
            </a:r>
            <a:r>
              <a:rPr lang="ru-RU" altLang="en-US" sz="6000" b="1" dirty="0" smtClean="0">
                <a:solidFill>
                  <a:srgbClr val="000000"/>
                </a:solidFill>
                <a:latin typeface="+mj-lt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;</a:t>
            </a:r>
            <a:endParaRPr lang="ru-RU" altLang="en-US" sz="6000" b="1" dirty="0" smtClean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720000" algn="ctr">
              <a:spcBef>
                <a:spcPct val="0"/>
              </a:spcBef>
              <a:buAutoNum type="arabicPeriod"/>
            </a:pP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Проект «Перезагрузка» для педагогов работающих с детьми ОВЗ (весенние каникулы</a:t>
            </a: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)</a:t>
            </a:r>
            <a:r>
              <a:rPr lang="ru-RU" altLang="en-US" sz="6000" b="1" dirty="0" smtClean="0">
                <a:solidFill>
                  <a:srgbClr val="000000"/>
                </a:solidFill>
                <a:latin typeface="+mj-lt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;</a:t>
            </a:r>
            <a:endParaRPr lang="ru-RU" altLang="en-US" sz="6000" b="1" dirty="0" smtClean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720000" algn="ctr">
              <a:spcBef>
                <a:spcPct val="0"/>
              </a:spcBef>
              <a:buFontTx/>
              <a:buAutoNum type="arabicPeriod"/>
            </a:pP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Конференция для детей с </a:t>
            </a: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ОВЗ</a:t>
            </a:r>
            <a:r>
              <a:rPr lang="ru-RU" altLang="en-US" sz="6000" b="1" dirty="0">
                <a:solidFill>
                  <a:srgbClr val="000000"/>
                </a:solidFill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;</a:t>
            </a:r>
            <a:endParaRPr lang="ru-RU" altLang="en-US" sz="6000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720000" algn="ctr">
              <a:spcBef>
                <a:spcPct val="0"/>
              </a:spcBef>
              <a:buFontTx/>
              <a:buAutoNum type="arabicPeriod"/>
            </a:pP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Фестиваль </a:t>
            </a: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«</a:t>
            </a:r>
            <a:r>
              <a:rPr lang="ru-RU" altLang="en-US" sz="6000" b="1" dirty="0" err="1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ИнженерикУм</a:t>
            </a: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» для обучающихся с </a:t>
            </a: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ОВЗ</a:t>
            </a:r>
            <a:r>
              <a:rPr lang="ru-RU" altLang="en-US" sz="6000" b="1" dirty="0">
                <a:solidFill>
                  <a:srgbClr val="000000"/>
                </a:solidFill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;</a:t>
            </a:r>
            <a:endParaRPr lang="ru-RU" altLang="en-US" sz="6000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720000" algn="ctr">
              <a:spcBef>
                <a:spcPct val="0"/>
              </a:spcBef>
              <a:buFontTx/>
              <a:buAutoNum type="arabicPeriod"/>
            </a:pP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</a:t>
            </a: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Возможно!!! «Фестиваль возможностей</a:t>
            </a: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»</a:t>
            </a:r>
            <a:r>
              <a:rPr lang="ru-RU" altLang="en-US" sz="6000" b="1" dirty="0">
                <a:solidFill>
                  <a:srgbClr val="000000"/>
                </a:solidFill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</a:t>
            </a:r>
            <a:r>
              <a:rPr lang="ru-RU" altLang="en-US" sz="6000" b="1" dirty="0" smtClean="0">
                <a:solidFill>
                  <a:srgbClr val="000000"/>
                </a:solidFill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;</a:t>
            </a:r>
            <a:endParaRPr lang="ru-RU" altLang="en-US" sz="6000" b="1" dirty="0" smtClean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720000" algn="ctr">
              <a:spcBef>
                <a:spcPct val="0"/>
              </a:spcBef>
              <a:buAutoNum type="arabicPeriod"/>
            </a:pPr>
            <a:r>
              <a:rPr lang="ru-RU" altLang="en-US" sz="6000" b="1" dirty="0" smtClean="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Формирование экспертного сообщества  </a:t>
            </a:r>
            <a:r>
              <a:rPr lang="en-US" altLang="en-US" sz="6000" b="1" dirty="0">
                <a:solidFill>
                  <a:srgbClr val="000000"/>
                </a:solidFill>
                <a:latin typeface="+mj-lt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https://forms.yandex.ru/cloud/6a8f08841f1eb513be9c1307</a:t>
            </a:r>
            <a:endParaRPr lang="ru-RU" altLang="en-US" sz="6000" b="1" dirty="0">
              <a:solidFill>
                <a:srgbClr val="000000"/>
              </a:solidFill>
              <a:latin typeface="+mj-lt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8150" y="3314306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2630150" y="13506450"/>
            <a:ext cx="8294495" cy="1238871"/>
          </a:xfrm>
          <a:custGeom>
            <a:avLst/>
            <a:gdLst/>
            <a:ahLst/>
            <a:cxnLst/>
            <a:rect l="l" t="t" r="r" b="b"/>
            <a:pathLst>
              <a:path w="13536139" h="4389169">
                <a:moveTo>
                  <a:pt x="0" y="0"/>
                </a:moveTo>
                <a:lnTo>
                  <a:pt x="13536138" y="0"/>
                </a:lnTo>
                <a:lnTo>
                  <a:pt x="13536138" y="4389169"/>
                </a:lnTo>
                <a:lnTo>
                  <a:pt x="0" y="4389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t="-57974" b="-4132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895350" y="1524556"/>
            <a:ext cx="20340480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Новации нового года.          Отчеты ИПРА</a:t>
            </a:r>
            <a:endParaRPr lang="en-US" sz="8145" b="1" dirty="0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19885" y="3624580"/>
            <a:ext cx="18869660" cy="1083373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altLang="ru-RU" sz="8145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4435" y="3905251"/>
            <a:ext cx="19305110" cy="1006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+mj-lt"/>
              </a:rPr>
              <a:t>Консультирование по вопросам, в части предоставления информации разъяснительного характера по реализации ИПРА ребенка-инвалида осуществляется ежедневно: </a:t>
            </a:r>
          </a:p>
          <a:p>
            <a:pPr algn="just"/>
            <a:endParaRPr lang="ru-RU" sz="3600" dirty="0">
              <a:latin typeface="+mj-lt"/>
            </a:endParaRPr>
          </a:p>
          <a:p>
            <a:pPr algn="just"/>
            <a:r>
              <a:rPr lang="ru-RU" sz="3600" dirty="0">
                <a:latin typeface="+mj-lt"/>
              </a:rPr>
              <a:t>с 8.00-16.30 ч. (обед: 12.00-12.30 ч.) (</a:t>
            </a:r>
            <a:r>
              <a:rPr lang="ru-RU" sz="3600" dirty="0" err="1">
                <a:latin typeface="+mj-lt"/>
              </a:rPr>
              <a:t>каб</a:t>
            </a:r>
            <a:r>
              <a:rPr lang="ru-RU" sz="3600" dirty="0">
                <a:latin typeface="+mj-lt"/>
              </a:rPr>
              <a:t>. № 27)</a:t>
            </a:r>
          </a:p>
          <a:p>
            <a:pPr algn="just"/>
            <a:endParaRPr lang="ru-RU" sz="3600" dirty="0">
              <a:latin typeface="+mj-lt"/>
            </a:endParaRPr>
          </a:p>
          <a:p>
            <a:pPr algn="just"/>
            <a:r>
              <a:rPr lang="ru-RU" sz="3600" dirty="0">
                <a:latin typeface="+mj-lt"/>
              </a:rPr>
              <a:t>Консультирование осуществляют: </a:t>
            </a:r>
          </a:p>
          <a:p>
            <a:pPr algn="just"/>
            <a:r>
              <a:rPr lang="ru-RU" sz="3600" dirty="0" smtClean="0">
                <a:latin typeface="+mj-lt"/>
              </a:rPr>
              <a:t>- </a:t>
            </a:r>
            <a:r>
              <a:rPr lang="ru-RU" sz="3600" dirty="0">
                <a:latin typeface="+mj-lt"/>
              </a:rPr>
              <a:t>социальный педагог Замараева Надежда Евгеньевна, 8  (343) 221-01-57 (доб. 801)</a:t>
            </a:r>
          </a:p>
          <a:p>
            <a:pPr algn="just"/>
            <a:r>
              <a:rPr lang="ru-RU" sz="3600" dirty="0" smtClean="0">
                <a:latin typeface="+mj-lt"/>
              </a:rPr>
              <a:t>- </a:t>
            </a:r>
            <a:r>
              <a:rPr lang="ru-RU" sz="3600" dirty="0">
                <a:latin typeface="+mj-lt"/>
              </a:rPr>
              <a:t>социальный педагог </a:t>
            </a:r>
            <a:r>
              <a:rPr lang="ru-RU" sz="3600" dirty="0" err="1">
                <a:latin typeface="+mj-lt"/>
              </a:rPr>
              <a:t>Исликаева</a:t>
            </a:r>
            <a:r>
              <a:rPr lang="ru-RU" sz="3600" dirty="0">
                <a:latin typeface="+mj-lt"/>
              </a:rPr>
              <a:t> Юлия Викторовна, 8  (343) 221-01-57 (доб. 800) </a:t>
            </a:r>
          </a:p>
          <a:p>
            <a:pPr algn="just"/>
            <a:endParaRPr lang="ru-RU" sz="3600" dirty="0">
              <a:latin typeface="+mj-lt"/>
            </a:endParaRPr>
          </a:p>
          <a:p>
            <a:pPr algn="just"/>
            <a:r>
              <a:rPr lang="ru-RU" sz="3600" dirty="0">
                <a:latin typeface="+mj-lt"/>
              </a:rPr>
              <a:t>ВНИМАНИЕ: данные могут передаваться как на съемных носителях, так и по </a:t>
            </a:r>
            <a:r>
              <a:rPr lang="ru-RU" sz="3600" dirty="0" err="1">
                <a:latin typeface="+mj-lt"/>
              </a:rPr>
              <a:t>VipNET</a:t>
            </a:r>
            <a:r>
              <a:rPr lang="ru-RU" sz="3600" dirty="0">
                <a:latin typeface="+mj-lt"/>
              </a:rPr>
              <a:t> каналам, по адресам: </a:t>
            </a:r>
          </a:p>
          <a:p>
            <a:pPr algn="just"/>
            <a:r>
              <a:rPr lang="ru-RU" sz="3600" dirty="0" smtClean="0">
                <a:latin typeface="+mj-lt"/>
              </a:rPr>
              <a:t>- </a:t>
            </a:r>
            <a:r>
              <a:rPr lang="ru-RU" sz="3600" dirty="0">
                <a:latin typeface="+mj-lt"/>
              </a:rPr>
              <a:t>Замараева Н.Е.: "</a:t>
            </a:r>
            <a:r>
              <a:rPr lang="ru-RU" sz="3600" dirty="0" err="1">
                <a:latin typeface="+mj-lt"/>
              </a:rPr>
              <a:t>Екб_АДМ_ГБУ</a:t>
            </a:r>
            <a:r>
              <a:rPr lang="ru-RU" sz="3600" dirty="0">
                <a:latin typeface="+mj-lt"/>
              </a:rPr>
              <a:t> ЦППМСП Ресурс_01" идентификатор сетевого узла – 80909C1 </a:t>
            </a:r>
          </a:p>
          <a:p>
            <a:pPr marL="457200" indent="-457200" algn="just">
              <a:buFontTx/>
              <a:buChar char="-"/>
            </a:pPr>
            <a:r>
              <a:rPr lang="ru-RU" sz="3600" dirty="0" err="1" smtClean="0">
                <a:latin typeface="+mj-lt"/>
              </a:rPr>
              <a:t>Исликаева</a:t>
            </a:r>
            <a:r>
              <a:rPr lang="ru-RU" sz="3600" dirty="0" smtClean="0">
                <a:latin typeface="+mj-lt"/>
              </a:rPr>
              <a:t> </a:t>
            </a:r>
            <a:r>
              <a:rPr lang="ru-RU" sz="3600" dirty="0">
                <a:latin typeface="+mj-lt"/>
              </a:rPr>
              <a:t>Ю.В.: "</a:t>
            </a:r>
            <a:r>
              <a:rPr lang="ru-RU" sz="3600" dirty="0" err="1">
                <a:latin typeface="+mj-lt"/>
              </a:rPr>
              <a:t>Екб_АДМ_ГБУ</a:t>
            </a:r>
            <a:r>
              <a:rPr lang="ru-RU" sz="3600" dirty="0">
                <a:latin typeface="+mj-lt"/>
              </a:rPr>
              <a:t> ЦППМСП Ресурс_04" идентификатор сетевого узла – 80909C3 </a:t>
            </a:r>
            <a:endParaRPr lang="ru-RU" sz="3600" dirty="0" smtClean="0">
              <a:latin typeface="+mj-lt"/>
            </a:endParaRPr>
          </a:p>
          <a:p>
            <a:pPr marL="457200" indent="-457200">
              <a:buFontTx/>
              <a:buChar char="-"/>
            </a:pPr>
            <a:endParaRPr lang="ru-RU" sz="3600" dirty="0">
              <a:latin typeface="+mj-lt"/>
            </a:endParaRPr>
          </a:p>
          <a:p>
            <a:pPr marL="457200" indent="-457200">
              <a:buFontTx/>
              <a:buChar char="-"/>
            </a:pPr>
            <a:endParaRPr lang="ru-RU" sz="4800" dirty="0" smtClean="0">
              <a:latin typeface="+mj-lt"/>
            </a:endParaRPr>
          </a:p>
          <a:p>
            <a:r>
              <a:rPr lang="ru-RU" sz="4800" dirty="0" smtClean="0">
                <a:latin typeface="+mj-lt"/>
              </a:rPr>
              <a:t>Центр «Ресурс»</a:t>
            </a:r>
          </a:p>
          <a:p>
            <a:r>
              <a:rPr lang="ru-RU" sz="4800" dirty="0" smtClean="0">
                <a:latin typeface="+mj-lt"/>
              </a:rPr>
              <a:t>ПМПК </a:t>
            </a:r>
            <a:r>
              <a:rPr lang="ru-RU" sz="4800" dirty="0" smtClean="0">
                <a:latin typeface="+mj-lt"/>
              </a:rPr>
              <a:t>0+</a:t>
            </a:r>
            <a:endParaRPr lang="ru-RU" sz="4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\\192.168.0.26\! All\заголовок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1" t="15294" r="23365"/>
          <a:stretch>
            <a:fillRect/>
          </a:stretch>
        </p:blipFill>
        <p:spPr bwMode="auto">
          <a:xfrm>
            <a:off x="-19050" y="-590550"/>
            <a:ext cx="10267950" cy="4648200"/>
          </a:xfrm>
          <a:prstGeom prst="rect">
            <a:avLst/>
          </a:prstGeom>
          <a:noFill/>
          <a:effectLst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eform 2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16" name="TextBox 7"/>
          <p:cNvSpPr txBox="1"/>
          <p:nvPr/>
        </p:nvSpPr>
        <p:spPr>
          <a:xfrm>
            <a:off x="3790950" y="4033157"/>
            <a:ext cx="13372465" cy="7309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altLang="en-US" sz="8145" b="1" dirty="0" smtClean="0">
                <a:solidFill>
                  <a:schemeClr val="accent3">
                    <a:lumMod val="75000"/>
                  </a:schemeClr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От школы к работе: как выстроить образовательный маршрут, чтобы помочь особенному ребенку выбрать профессию</a:t>
            </a:r>
            <a:endParaRPr lang="ru-RU" altLang="en-US" sz="8145" b="1" dirty="0">
              <a:solidFill>
                <a:schemeClr val="accent3">
                  <a:lumMod val="75000"/>
                </a:schemeClr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52854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8150" y="3314306"/>
            <a:ext cx="20726400" cy="821094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2630150" y="13506450"/>
            <a:ext cx="8294495" cy="1238871"/>
          </a:xfrm>
          <a:custGeom>
            <a:avLst/>
            <a:gdLst/>
            <a:ahLst/>
            <a:cxnLst/>
            <a:rect l="l" t="t" r="r" b="b"/>
            <a:pathLst>
              <a:path w="13536139" h="4389169">
                <a:moveTo>
                  <a:pt x="0" y="0"/>
                </a:moveTo>
                <a:lnTo>
                  <a:pt x="13536138" y="0"/>
                </a:lnTo>
                <a:lnTo>
                  <a:pt x="13536138" y="4389169"/>
                </a:lnTo>
                <a:lnTo>
                  <a:pt x="0" y="4389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t="-57974" b="-4132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19885" y="1852272"/>
            <a:ext cx="18553950" cy="1370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145" b="1" dirty="0" smtClean="0"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 ком мы сегодня говорим</a:t>
            </a:r>
            <a:r>
              <a:rPr lang="ru-RU" sz="8145" b="1" dirty="0"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?</a:t>
            </a:r>
            <a:endParaRPr lang="en-US" sz="8145" b="1" dirty="0"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19885" y="3624580"/>
            <a:ext cx="18869660" cy="1083373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altLang="ru-RU" sz="8145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4435" y="3905251"/>
            <a:ext cx="19305110" cy="894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500" dirty="0" smtClean="0"/>
              <a:t>9.1</a:t>
            </a:r>
          </a:p>
          <a:p>
            <a:r>
              <a:rPr lang="ru-RU" sz="11500" dirty="0" smtClean="0"/>
              <a:t>8.3</a:t>
            </a:r>
          </a:p>
          <a:p>
            <a:r>
              <a:rPr lang="ru-RU" sz="11500" dirty="0" smtClean="0"/>
              <a:t>5.3</a:t>
            </a:r>
          </a:p>
          <a:p>
            <a:r>
              <a:rPr lang="ru-RU" sz="11500" dirty="0" smtClean="0"/>
              <a:t>6.3</a:t>
            </a:r>
          </a:p>
          <a:p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120627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3660" y="3872402"/>
            <a:ext cx="20726400" cy="9992260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2630150" y="13506450"/>
            <a:ext cx="8294495" cy="1238871"/>
          </a:xfrm>
          <a:custGeom>
            <a:avLst/>
            <a:gdLst/>
            <a:ahLst/>
            <a:cxnLst/>
            <a:rect l="l" t="t" r="r" b="b"/>
            <a:pathLst>
              <a:path w="13536139" h="4389169">
                <a:moveTo>
                  <a:pt x="0" y="0"/>
                </a:moveTo>
                <a:lnTo>
                  <a:pt x="13536138" y="0"/>
                </a:lnTo>
                <a:lnTo>
                  <a:pt x="13536138" y="4389169"/>
                </a:lnTo>
                <a:lnTo>
                  <a:pt x="0" y="4389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t="-57974" b="-4132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20000" y="1524556"/>
            <a:ext cx="18965055" cy="2923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800" dirty="0" smtClean="0"/>
              <a:t>Зачем </a:t>
            </a:r>
            <a:r>
              <a:rPr lang="ru-RU" sz="8800" dirty="0"/>
              <a:t>нужна </a:t>
            </a:r>
            <a:r>
              <a:rPr lang="ru-RU" sz="8800" dirty="0" smtClean="0"/>
              <a:t>профориентация</a:t>
            </a:r>
            <a:r>
              <a:rPr lang="en-US" sz="8800" dirty="0" smtClean="0"/>
              <a:t>?</a:t>
            </a:r>
            <a:endParaRPr lang="ru-RU" sz="8800" dirty="0"/>
          </a:p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ИПРА</a:t>
            </a:r>
            <a:endParaRPr lang="en-US" sz="8145" b="1" dirty="0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10" name="TextBox 7"/>
          <p:cNvSpPr txBox="1"/>
          <p:nvPr/>
        </p:nvSpPr>
        <p:spPr>
          <a:xfrm>
            <a:off x="1619885" y="1852272"/>
            <a:ext cx="18553950" cy="1370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5" b="1" dirty="0"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0"/>
            <a:ext cx="216027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Зачем нужна профориентация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Самопознание: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Помогает детям понять свои сильные стороны, интересы и реальные возможности.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Адекватный выбор: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Учит соотносить свои желания с тем, какую работу они действительно смогут выполнять.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Социализация: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Облегчает переход от школы к самостоятельной жизни и работе в коллективе.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Практические навыки: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Дает возможность заранее попробовать простые виды труда и освоить доступные профессии.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Снижение тревожности: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Уменьшает страх перед будущим благодаря поддержке педагогов и психологов.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44880" y="3839742"/>
            <a:ext cx="19838670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5400" dirty="0" smtClean="0"/>
              <a:t>Самопознание</a:t>
            </a:r>
            <a:r>
              <a:rPr lang="ru-RU" sz="5400" dirty="0"/>
              <a:t>: Помогает детям понять свои сильные стороны, интересы и реальные возможности</a:t>
            </a:r>
            <a:r>
              <a:rPr lang="ru-RU" sz="5400" dirty="0" smtClean="0"/>
              <a:t>.</a:t>
            </a:r>
          </a:p>
          <a:p>
            <a:pPr algn="just"/>
            <a:r>
              <a:rPr lang="ru-RU" sz="5400" dirty="0" smtClean="0"/>
              <a:t>Адекватный </a:t>
            </a:r>
            <a:r>
              <a:rPr lang="ru-RU" sz="5400" dirty="0"/>
              <a:t>выбор: Учит соотносить свои желания с тем, какую работу они действительно смогут выполнять</a:t>
            </a:r>
            <a:r>
              <a:rPr lang="ru-RU" sz="5400" dirty="0" smtClean="0"/>
              <a:t>.</a:t>
            </a:r>
          </a:p>
          <a:p>
            <a:pPr algn="just"/>
            <a:r>
              <a:rPr lang="ru-RU" sz="5400" dirty="0" smtClean="0"/>
              <a:t>Социализация</a:t>
            </a:r>
            <a:r>
              <a:rPr lang="ru-RU" sz="5400" dirty="0"/>
              <a:t>: Облегчает переход от школы к самостоятельной жизни и работе в коллективе</a:t>
            </a:r>
            <a:r>
              <a:rPr lang="ru-RU" sz="5400" dirty="0" smtClean="0"/>
              <a:t>.</a:t>
            </a:r>
          </a:p>
          <a:p>
            <a:pPr algn="just"/>
            <a:r>
              <a:rPr lang="ru-RU" sz="5400" dirty="0" smtClean="0"/>
              <a:t>Практические </a:t>
            </a:r>
            <a:r>
              <a:rPr lang="ru-RU" sz="5400" dirty="0"/>
              <a:t>навыки: Дает возможность заранее попробовать простые виды труда и освоить доступные профессии</a:t>
            </a:r>
            <a:r>
              <a:rPr lang="ru-RU" sz="5400" dirty="0" smtClean="0"/>
              <a:t>.</a:t>
            </a:r>
          </a:p>
          <a:p>
            <a:pPr algn="just"/>
            <a:r>
              <a:rPr lang="ru-RU" sz="5400" dirty="0" smtClean="0"/>
              <a:t>Снижение </a:t>
            </a:r>
            <a:r>
              <a:rPr lang="ru-RU" sz="5400" dirty="0"/>
              <a:t>тревожности: Уменьшает страх перед будущим благодаря поддержке педагогов и психологов.</a:t>
            </a:r>
          </a:p>
        </p:txBody>
      </p:sp>
    </p:spTree>
    <p:extLst>
      <p:ext uri="{BB962C8B-B14F-4D97-AF65-F5344CB8AC3E}">
        <p14:creationId xmlns:p14="http://schemas.microsoft.com/office/powerpoint/2010/main" val="155888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6800" y="3314306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2630150" y="13506450"/>
            <a:ext cx="8294495" cy="1238871"/>
          </a:xfrm>
          <a:custGeom>
            <a:avLst/>
            <a:gdLst/>
            <a:ahLst/>
            <a:cxnLst/>
            <a:rect l="l" t="t" r="r" b="b"/>
            <a:pathLst>
              <a:path w="13536139" h="4389169">
                <a:moveTo>
                  <a:pt x="0" y="0"/>
                </a:moveTo>
                <a:lnTo>
                  <a:pt x="13536138" y="0"/>
                </a:lnTo>
                <a:lnTo>
                  <a:pt x="13536138" y="4389169"/>
                </a:lnTo>
                <a:lnTo>
                  <a:pt x="0" y="4389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t="-57974" b="-4132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20000" y="1524556"/>
            <a:ext cx="6593523" cy="1402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Отчеты</a:t>
            </a:r>
            <a:r>
              <a:rPr lang="ru-RU" sz="8145" b="1" dirty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</a:t>
            </a: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ИПРА</a:t>
            </a:r>
            <a:endParaRPr lang="en-US" sz="8145" b="1" dirty="0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19885" y="3624580"/>
            <a:ext cx="18869660" cy="1083373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altLang="ru-RU" sz="8145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4435" y="3905251"/>
            <a:ext cx="1930511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600" dirty="0" smtClean="0"/>
              <a:t>МЫ ГУРУ «КРАСНЫХ ФЛАГОВ», НО ….</a:t>
            </a:r>
            <a:endParaRPr lang="ru-RU" sz="16600" dirty="0"/>
          </a:p>
        </p:txBody>
      </p:sp>
    </p:spTree>
    <p:extLst>
      <p:ext uri="{BB962C8B-B14F-4D97-AF65-F5344CB8AC3E}">
        <p14:creationId xmlns:p14="http://schemas.microsoft.com/office/powerpoint/2010/main" val="180843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6800" y="3314306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2630150" y="13506450"/>
            <a:ext cx="8294495" cy="1238871"/>
          </a:xfrm>
          <a:custGeom>
            <a:avLst/>
            <a:gdLst/>
            <a:ahLst/>
            <a:cxnLst/>
            <a:rect l="l" t="t" r="r" b="b"/>
            <a:pathLst>
              <a:path w="13536139" h="4389169">
                <a:moveTo>
                  <a:pt x="0" y="0"/>
                </a:moveTo>
                <a:lnTo>
                  <a:pt x="13536138" y="0"/>
                </a:lnTo>
                <a:lnTo>
                  <a:pt x="13536138" y="4389169"/>
                </a:lnTo>
                <a:lnTo>
                  <a:pt x="0" y="4389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t="-57974" b="-4132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20000" y="1524556"/>
            <a:ext cx="6593523" cy="1402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Отчеты</a:t>
            </a:r>
            <a:r>
              <a:rPr lang="ru-RU" sz="8145" b="1" dirty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</a:t>
            </a:r>
            <a:r>
              <a:rPr lang="ru-RU" sz="8145" b="1" dirty="0" smtClean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ИПРА</a:t>
            </a:r>
            <a:endParaRPr lang="en-US" sz="8145" b="1" dirty="0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19885" y="3624580"/>
            <a:ext cx="18869660" cy="1083373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altLang="ru-RU" sz="8145" b="1" dirty="0">
              <a:solidFill>
                <a:srgbClr val="000000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4435" y="3905251"/>
            <a:ext cx="1930511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600" dirty="0" smtClean="0"/>
              <a:t>КОММУНИКАЦИЯ</a:t>
            </a:r>
          </a:p>
          <a:p>
            <a:pPr algn="ctr"/>
            <a:endParaRPr lang="ru-RU" sz="16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149" y="6954059"/>
            <a:ext cx="4953744" cy="47432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2475" y="6771295"/>
            <a:ext cx="5144620" cy="49259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8751" y="6954059"/>
            <a:ext cx="4956478" cy="47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21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832</Words>
  <Application>Microsoft Office PowerPoint</Application>
  <PresentationFormat>Произвольный</PresentationFormat>
  <Paragraphs>74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Google Sans</vt:lpstr>
      <vt:lpstr>Arial</vt:lpstr>
      <vt:lpstr>Open Sans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Beige Green Business Bold Type Labor Day Yard Sign</dc:title>
  <dc:creator>Пользователь</dc:creator>
  <cp:lastModifiedBy>Пользователь</cp:lastModifiedBy>
  <cp:revision>18</cp:revision>
  <dcterms:created xsi:type="dcterms:W3CDTF">2006-08-16T00:00:00Z</dcterms:created>
  <dcterms:modified xsi:type="dcterms:W3CDTF">2026-08-26T16:04:10Z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1049-12.1.0.28032</vt:lpwstr>
  </property>
  <property fmtid="{D5CDD505-2E9C-101B-9397-08002B2CF9AE}" pid="3" name="ICV">
    <vt:lpwstr>AFE91401E7A744EC8234F430CA9044CC_13</vt:lpwstr>
  </property>
</Properties>
</file>