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1" r:id="rId2"/>
    <p:sldId id="262" r:id="rId3"/>
    <p:sldId id="272" r:id="rId4"/>
    <p:sldId id="256" r:id="rId5"/>
    <p:sldId id="268" r:id="rId6"/>
    <p:sldId id="260" r:id="rId7"/>
    <p:sldId id="264" r:id="rId8"/>
    <p:sldId id="269" r:id="rId9"/>
    <p:sldId id="259" r:id="rId10"/>
    <p:sldId id="257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65" r:id="rId29"/>
    <p:sldId id="27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1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EBC75-E7B9-4F80-9503-72B54072EA2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70B94-2988-4181-9F2F-99A69E40AA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89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3C319-6C9C-4970-B268-3AB61A0C180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5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3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01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8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14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389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32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620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5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7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2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A78D9-AC54-4EFF-B505-586588DA4875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85222-44EB-4714-82D0-5EF7894B2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46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1100" y="1092200"/>
            <a:ext cx="1021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/>
              <a:t>«ВЫ НИКОГДА НЕ СУМЕЕТЕ РЕШИТЬ ВОЗНИКШУЮ ПРОБЛЕМУ, ЕСЛИ СОХРАНИТЕ ТО ЖЕ МЫШЛЕНИЕ И ТОТ ЖЕ ПОДХОД, КОТОРЫЙ ПРИВЁЛ ВАС К ЭТОЙ ПРОБЛЕМЕ»</a:t>
            </a:r>
          </a:p>
          <a:p>
            <a:pPr algn="just"/>
            <a:endParaRPr lang="ru-RU" sz="3600" dirty="0"/>
          </a:p>
          <a:p>
            <a:pPr algn="just"/>
            <a:r>
              <a:rPr lang="ru-RU" sz="3600" dirty="0" smtClean="0"/>
              <a:t>                                                         АЛЬБЕРТ ЭЙНШТЕЙН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559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630"/>
            <a:ext cx="6070600" cy="4547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3000" y="254000"/>
            <a:ext cx="892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ПРАКТИЧЕСКАЯ РАБОТА №2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2743200"/>
            <a:ext cx="558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КАКИЕ ЭТАПЫ УРОКА ПОЗВОЛЯЮТ РЕАЛИЗОВАТЬ ЭЛЕМЕНТЫ ТЕХНОЛОГИИ ФОРМИРУЮЩЕГО ОЦЕНИВАНИЯ?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725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2" y="2025871"/>
            <a:ext cx="4691049" cy="469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5214" y="1025302"/>
            <a:ext cx="10893973" cy="2403698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atin typeface="+mn-lt"/>
                <a:cs typeface="Times New Roman" pitchFamily="18" charset="0"/>
              </a:rPr>
              <a:t>Мастер -  </a:t>
            </a:r>
            <a:r>
              <a:rPr lang="ru-RU" sz="5300" b="1" dirty="0">
                <a:latin typeface="+mn-lt"/>
                <a:cs typeface="Times New Roman" pitchFamily="18" charset="0"/>
              </a:rPr>
              <a:t>класс </a:t>
            </a:r>
            <a:r>
              <a:rPr lang="ru-RU" sz="5300" b="1" dirty="0" smtClean="0">
                <a:latin typeface="+mn-lt"/>
                <a:cs typeface="Times New Roman" pitchFamily="18" charset="0"/>
              </a:rPr>
              <a:t/>
            </a:r>
            <a:br>
              <a:rPr lang="ru-RU" sz="5300" b="1" dirty="0" smtClean="0">
                <a:latin typeface="+mn-lt"/>
                <a:cs typeface="Times New Roman" pitchFamily="18" charset="0"/>
              </a:rPr>
            </a:br>
            <a:r>
              <a:rPr lang="ru-RU" sz="5300" b="1" dirty="0" smtClean="0">
                <a:latin typeface="+mn-lt"/>
                <a:cs typeface="Times New Roman" pitchFamily="18" charset="0"/>
              </a:rPr>
              <a:t>«Выбор приемов формирующего </a:t>
            </a:r>
            <a:r>
              <a:rPr lang="ru-RU" sz="5300" b="1" dirty="0">
                <a:latin typeface="+mn-lt"/>
                <a:cs typeface="Times New Roman" pitchFamily="18" charset="0"/>
              </a:rPr>
              <a:t>оценивания»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86755"/>
            <a:ext cx="8229600" cy="301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7848" y="3235042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Times New Roman" pitchFamily="18" charset="0"/>
              </a:rPr>
              <a:t>«Я не совсем уверен, </a:t>
            </a:r>
          </a:p>
          <a:p>
            <a:pPr algn="ctr"/>
            <a:r>
              <a:rPr lang="ru-RU" sz="2400" b="1" dirty="0">
                <a:cs typeface="Times New Roman" pitchFamily="18" charset="0"/>
              </a:rPr>
              <a:t>у меня есть сомнения в правильности </a:t>
            </a:r>
          </a:p>
          <a:p>
            <a:pPr algn="ctr"/>
            <a:r>
              <a:rPr lang="ru-RU" sz="2400" b="1" dirty="0">
                <a:cs typeface="Times New Roman" pitchFamily="18" charset="0"/>
              </a:rPr>
              <a:t>моего понимания, вопросы»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1625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77007" y="3208113"/>
            <a:ext cx="3462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«Я </a:t>
            </a:r>
            <a:r>
              <a:rPr lang="ru-RU" sz="2400" b="1" dirty="0" smtClean="0">
                <a:cs typeface="Times New Roman" pitchFamily="18" charset="0"/>
              </a:rPr>
              <a:t>понимаю</a:t>
            </a:r>
          </a:p>
          <a:p>
            <a:r>
              <a:rPr lang="ru-RU" sz="2400" b="1" dirty="0" smtClean="0">
                <a:cs typeface="Times New Roman" pitchFamily="18" charset="0"/>
              </a:rPr>
              <a:t> </a:t>
            </a:r>
            <a:r>
              <a:rPr lang="ru-RU" sz="2400" b="1" dirty="0">
                <a:cs typeface="Times New Roman" pitchFamily="18" charset="0"/>
              </a:rPr>
              <a:t>и </a:t>
            </a:r>
            <a:r>
              <a:rPr lang="ru-RU" sz="2400" b="1" dirty="0" smtClean="0">
                <a:cs typeface="Times New Roman" pitchFamily="18" charset="0"/>
              </a:rPr>
              <a:t>могу </a:t>
            </a:r>
            <a:r>
              <a:rPr lang="ru-RU" sz="2400" b="1" dirty="0">
                <a:cs typeface="Times New Roman" pitchFamily="18" charset="0"/>
              </a:rPr>
              <a:t>объяснить»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6240" y="3208636"/>
            <a:ext cx="2014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«Я все ещё </a:t>
            </a:r>
          </a:p>
          <a:p>
            <a:r>
              <a:rPr lang="ru-RU" sz="2400" b="1" dirty="0">
                <a:cs typeface="Times New Roman" pitchFamily="18" charset="0"/>
              </a:rPr>
              <a:t>не понимаю»</a:t>
            </a:r>
          </a:p>
        </p:txBody>
      </p:sp>
    </p:spTree>
    <p:extLst>
      <p:ext uri="{BB962C8B-B14F-4D97-AF65-F5344CB8AC3E}">
        <p14:creationId xmlns:p14="http://schemas.microsoft.com/office/powerpoint/2010/main" val="34577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497" y="51255"/>
            <a:ext cx="11004331" cy="9361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+mn-lt"/>
                <a:cs typeface="Times New Roman" pitchFamily="18" charset="0"/>
              </a:rPr>
              <a:t>ТЕХНИКИ ФОРМИРУЮЩЕГО ОЦЕНИВАНИЯ</a:t>
            </a:r>
            <a:endParaRPr lang="ru-RU" sz="3600" b="1" dirty="0">
              <a:latin typeface="+mn-lt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19655" r="3432" b="4325"/>
          <a:stretch/>
        </p:blipFill>
        <p:spPr bwMode="auto">
          <a:xfrm>
            <a:off x="1847529" y="1268761"/>
            <a:ext cx="3589361" cy="260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15989" r="5102" b="4142"/>
          <a:stretch/>
        </p:blipFill>
        <p:spPr bwMode="auto">
          <a:xfrm>
            <a:off x="5591944" y="987359"/>
            <a:ext cx="4770214" cy="316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15975" r="11850" b="-34"/>
          <a:stretch/>
        </p:blipFill>
        <p:spPr bwMode="auto">
          <a:xfrm>
            <a:off x="1919536" y="4314605"/>
            <a:ext cx="3240360" cy="235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25667" r="5097" b="4997"/>
          <a:stretch/>
        </p:blipFill>
        <p:spPr bwMode="auto">
          <a:xfrm>
            <a:off x="6096000" y="4300235"/>
            <a:ext cx="4105266" cy="238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692697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cs typeface="Times New Roman" pitchFamily="18" charset="0"/>
              </a:rPr>
              <a:t>ПРАКТИЧЕСКОЕ ЗАДАНИЕ</a:t>
            </a:r>
          </a:p>
          <a:p>
            <a:pPr marL="0" indent="0">
              <a:buNone/>
            </a:pP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43" y="1741802"/>
            <a:ext cx="4706888" cy="47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6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+mn-lt"/>
                <a:cs typeface="Times New Roman" pitchFamily="18" charset="0"/>
              </a:rPr>
              <a:t>«ВОЛШЕБНЫЕ ЛИНЕЕЧКИ» </a:t>
            </a:r>
            <a:endParaRPr lang="ru-RU" sz="3600" b="1" dirty="0">
              <a:latin typeface="+mn-lt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639616" y="1844824"/>
            <a:ext cx="0" cy="24482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45408" y="1835448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51584" y="4334520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35" y="2970064"/>
            <a:ext cx="66516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4223792" y="1886248"/>
            <a:ext cx="0" cy="24482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935760" y="1886248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935760" y="4334520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935760" y="3031181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879976" y="1886248"/>
            <a:ext cx="0" cy="24482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591944" y="1886248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591944" y="3068960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591944" y="4334520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69764" y="1410018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К</a:t>
            </a:r>
            <a:r>
              <a:rPr lang="ru-RU" sz="2800" b="1" dirty="0">
                <a:cs typeface="Times New Roman" pitchFamily="18" charset="0"/>
              </a:rPr>
              <a:t>расота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6956" y="1425605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П</a:t>
            </a:r>
            <a:r>
              <a:rPr lang="ru-RU" sz="2800" b="1" dirty="0">
                <a:cs typeface="Times New Roman" pitchFamily="18" charset="0"/>
              </a:rPr>
              <a:t>равильность</a:t>
            </a:r>
            <a:r>
              <a:rPr lang="ru-RU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3252" y="1425605"/>
            <a:ext cx="1925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С</a:t>
            </a:r>
            <a:r>
              <a:rPr lang="ru-RU" sz="2800" b="1" dirty="0">
                <a:cs typeface="Times New Roman" pitchFamily="18" charset="0"/>
              </a:rPr>
              <a:t>ложность</a:t>
            </a:r>
            <a:r>
              <a:rPr lang="ru-RU" sz="2000" b="1" dirty="0">
                <a:cs typeface="Times New Roman" pitchFamily="18" charset="0"/>
              </a:rPr>
              <a:t> </a:t>
            </a:r>
          </a:p>
        </p:txBody>
      </p:sp>
      <p:sp>
        <p:nvSpPr>
          <p:cNvPr id="13" name="4-конечная звезда 12"/>
          <p:cNvSpPr/>
          <p:nvPr/>
        </p:nvSpPr>
        <p:spPr>
          <a:xfrm rot="2327476">
            <a:off x="3979156" y="2779154"/>
            <a:ext cx="504056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4-конечная звезда 25"/>
          <p:cNvSpPr/>
          <p:nvPr/>
        </p:nvSpPr>
        <p:spPr>
          <a:xfrm rot="2063827">
            <a:off x="2430228" y="2277028"/>
            <a:ext cx="504056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4-конечная звезда 26"/>
          <p:cNvSpPr/>
          <p:nvPr/>
        </p:nvSpPr>
        <p:spPr>
          <a:xfrm rot="2336467">
            <a:off x="5627947" y="4041067"/>
            <a:ext cx="504056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ъект 21"/>
          <p:cNvSpPr>
            <a:spLocks noGrp="1"/>
          </p:cNvSpPr>
          <p:nvPr>
            <p:ph idx="1"/>
          </p:nvPr>
        </p:nvSpPr>
        <p:spPr>
          <a:xfrm>
            <a:off x="838200" y="1917731"/>
            <a:ext cx="10515600" cy="4351338"/>
          </a:xfrm>
        </p:spPr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3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639616" y="1844824"/>
            <a:ext cx="0" cy="24482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45408" y="1835448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51584" y="4334520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35" y="2970064"/>
            <a:ext cx="66516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5970562" y="2479428"/>
            <a:ext cx="0" cy="24482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725222" y="2476700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678462" y="4931520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682530" y="3703564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048328" y="1886248"/>
            <a:ext cx="0" cy="24482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760296" y="1892896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760295" y="2970063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760296" y="4334520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4450" y="1246049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К</a:t>
            </a:r>
            <a:r>
              <a:rPr lang="ru-RU" sz="2800" b="1" dirty="0">
                <a:cs typeface="Times New Roman" pitchFamily="18" charset="0"/>
              </a:rPr>
              <a:t>расота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1927" y="1855795"/>
            <a:ext cx="245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П</a:t>
            </a:r>
            <a:r>
              <a:rPr lang="ru-RU" sz="2800" b="1" dirty="0">
                <a:cs typeface="Times New Roman" pitchFamily="18" charset="0"/>
              </a:rPr>
              <a:t>равильность</a:t>
            </a:r>
            <a:r>
              <a:rPr lang="ru-RU" sz="24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64464" y="1104742"/>
            <a:ext cx="193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С</a:t>
            </a:r>
            <a:r>
              <a:rPr lang="ru-RU" sz="2800" b="1" dirty="0">
                <a:cs typeface="Times New Roman" pitchFamily="18" charset="0"/>
              </a:rPr>
              <a:t>ложность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4-конечная звезда 12"/>
          <p:cNvSpPr/>
          <p:nvPr/>
        </p:nvSpPr>
        <p:spPr>
          <a:xfrm rot="2327476">
            <a:off x="5718533" y="3451536"/>
            <a:ext cx="504056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4-конечная звезда 25"/>
          <p:cNvSpPr/>
          <p:nvPr/>
        </p:nvSpPr>
        <p:spPr>
          <a:xfrm rot="2063827">
            <a:off x="2430228" y="2277028"/>
            <a:ext cx="504056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4-конечная звезда 26"/>
          <p:cNvSpPr/>
          <p:nvPr/>
        </p:nvSpPr>
        <p:spPr>
          <a:xfrm rot="2336467">
            <a:off x="8796299" y="4041067"/>
            <a:ext cx="504056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700" y="-142772"/>
            <a:ext cx="2095848" cy="213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4989" y="5711666"/>
            <a:ext cx="4312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cs typeface="Times New Roman" pitchFamily="18" charset="0"/>
              </a:rPr>
              <a:t>Что мы оцениваем ?</a:t>
            </a:r>
          </a:p>
        </p:txBody>
      </p:sp>
    </p:spTree>
    <p:extLst>
      <p:ext uri="{BB962C8B-B14F-4D97-AF65-F5344CB8AC3E}">
        <p14:creationId xmlns:p14="http://schemas.microsoft.com/office/powerpoint/2010/main" val="423727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8997"/>
            <a:ext cx="12044855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itchFamily="18" charset="0"/>
              </a:rPr>
              <a:t>ТЕХНИКИ ФОРМИРУЮЩЕГО ОЦЕНИВАНИЯ </a:t>
            </a:r>
            <a:br>
              <a:rPr lang="ru-RU" sz="3600" b="1" dirty="0" smtClean="0">
                <a:latin typeface="+mn-lt"/>
                <a:cs typeface="Times New Roman" pitchFamily="18" charset="0"/>
              </a:rPr>
            </a:br>
            <a:r>
              <a:rPr lang="ru-RU" sz="3600" b="1" dirty="0" smtClean="0">
                <a:latin typeface="+mn-lt"/>
                <a:cs typeface="Times New Roman" pitchFamily="18" charset="0"/>
              </a:rPr>
              <a:t>И ВЗАИМООЦЕНИВАНИЯ </a:t>
            </a:r>
            <a:endParaRPr lang="ru-RU" sz="3600" dirty="0">
              <a:latin typeface="+mn-lt"/>
            </a:endParaRPr>
          </a:p>
        </p:txBody>
      </p:sp>
      <p:pic>
        <p:nvPicPr>
          <p:cNvPr id="7172" name="Picture 4" descr="https://fsd.compedu.ru/html/2018/09/20/i_5ba380ae60d7d/phpcXTyCd_samoocenka_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550" y="1466193"/>
            <a:ext cx="9240259" cy="16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1945" r="3056" b="30278"/>
          <a:stretch/>
        </p:blipFill>
        <p:spPr bwMode="auto">
          <a:xfrm>
            <a:off x="811402" y="3579858"/>
            <a:ext cx="5414278" cy="246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72064" y="3616415"/>
            <a:ext cx="3970254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cs typeface="Times New Roman" pitchFamily="18" charset="0"/>
              </a:rPr>
              <a:t>+</a:t>
            </a:r>
            <a:r>
              <a:rPr lang="ru-RU" sz="2400" dirty="0">
                <a:cs typeface="Times New Roman" pitchFamily="18" charset="0"/>
              </a:rPr>
              <a:t> Знаю и умею применять</a:t>
            </a:r>
          </a:p>
          <a:p>
            <a:r>
              <a:rPr lang="ru-RU" sz="3200" b="1" dirty="0">
                <a:cs typeface="Times New Roman" pitchFamily="18" charset="0"/>
              </a:rPr>
              <a:t>!</a:t>
            </a:r>
            <a:r>
              <a:rPr lang="ru-RU" sz="2400" dirty="0">
                <a:cs typeface="Times New Roman" pitchFamily="18" charset="0"/>
              </a:rPr>
              <a:t> Знаю, но не всегда могу </a:t>
            </a:r>
          </a:p>
          <a:p>
            <a:r>
              <a:rPr lang="ru-RU" sz="2400" dirty="0">
                <a:cs typeface="Times New Roman" pitchFamily="18" charset="0"/>
              </a:rPr>
              <a:t>применять</a:t>
            </a:r>
          </a:p>
          <a:p>
            <a:r>
              <a:rPr lang="ru-RU" sz="3200" b="1" dirty="0">
                <a:cs typeface="Times New Roman" pitchFamily="18" charset="0"/>
              </a:rPr>
              <a:t>?</a:t>
            </a:r>
            <a:r>
              <a:rPr lang="ru-RU" sz="2400" dirty="0">
                <a:cs typeface="Times New Roman" pitchFamily="18" charset="0"/>
              </a:rPr>
              <a:t> Не уверен в своих знаниях</a:t>
            </a:r>
          </a:p>
          <a:p>
            <a:r>
              <a:rPr lang="ru-RU" sz="3200" b="1" dirty="0">
                <a:cs typeface="Times New Roman" pitchFamily="18" charset="0"/>
              </a:rPr>
              <a:t>-</a:t>
            </a:r>
            <a:r>
              <a:rPr lang="ru-RU" sz="2400" dirty="0">
                <a:cs typeface="Times New Roman" pitchFamily="18" charset="0"/>
              </a:rPr>
              <a:t> Пока не знаю и не умею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9809" y="3072368"/>
            <a:ext cx="3333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cs typeface="Times New Roman" pitchFamily="18" charset="0"/>
              </a:rPr>
              <a:t>Цветовая символика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9720" y="3180229"/>
            <a:ext cx="3397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cs typeface="Times New Roman" pitchFamily="18" charset="0"/>
              </a:rPr>
              <a:t>Знаковая  символика</a:t>
            </a:r>
          </a:p>
        </p:txBody>
      </p:sp>
    </p:spTree>
    <p:extLst>
      <p:ext uri="{BB962C8B-B14F-4D97-AF65-F5344CB8AC3E}">
        <p14:creationId xmlns:p14="http://schemas.microsoft.com/office/powerpoint/2010/main" val="12020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32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itchFamily="18" charset="0"/>
              </a:rPr>
              <a:t>ТЕХНИКИ ФОРМИРУЮЩЕГО ОЦЕНИВАНИЯ</a:t>
            </a:r>
            <a:endParaRPr lang="ru-RU" sz="3600" dirty="0">
              <a:latin typeface="+mn-lt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37287" r="43640" b="6780"/>
          <a:stretch/>
        </p:blipFill>
        <p:spPr bwMode="auto">
          <a:xfrm>
            <a:off x="838200" y="1892391"/>
            <a:ext cx="3578996" cy="383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9759" y="1780882"/>
            <a:ext cx="154561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228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6223" y="1583618"/>
            <a:ext cx="2884001" cy="2163001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69731" y="678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itchFamily="18" charset="0"/>
              </a:rPr>
              <a:t>ТЕХНИКИ ФОРМИРУЮЩЕГО ОЦЕНИВАНИЯ</a:t>
            </a:r>
            <a:endParaRPr lang="ru-RU" sz="36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1" r="5642" b="-6177"/>
          <a:stretch/>
        </p:blipFill>
        <p:spPr>
          <a:xfrm rot="16200000">
            <a:off x="6555466" y="1378506"/>
            <a:ext cx="2855779" cy="2601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3" y="3878862"/>
            <a:ext cx="3643713" cy="27327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30" y="4122842"/>
            <a:ext cx="3318406" cy="24888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74" y="3878862"/>
            <a:ext cx="3781231" cy="28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t="10593"/>
          <a:stretch/>
        </p:blipFill>
        <p:spPr>
          <a:xfrm>
            <a:off x="-68816" y="1206500"/>
            <a:ext cx="12260816" cy="5651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600" y="152400"/>
            <a:ext cx="1094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ОЦЕНКА И ОЦЕНИВАНИЕ</a:t>
            </a:r>
            <a:endParaRPr lang="ru-RU" sz="3600" b="1" dirty="0"/>
          </a:p>
        </p:txBody>
      </p:sp>
      <p:sp>
        <p:nvSpPr>
          <p:cNvPr id="4" name="Скругленный прямоугольник 3">
            <a:hlinkClick r:id="rId4" action="ppaction://hlinksldjump"/>
          </p:cNvPr>
          <p:cNvSpPr/>
          <p:nvPr/>
        </p:nvSpPr>
        <p:spPr>
          <a:xfrm>
            <a:off x="8699500" y="5372100"/>
            <a:ext cx="2997200" cy="1384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009" y="5372100"/>
            <a:ext cx="2626181" cy="14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904" y="23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itchFamily="18" charset="0"/>
              </a:rPr>
              <a:t>ТЕХНИКИ ФОРМИРУЮЩЕГО ОЦЕНИВАНИЯ</a:t>
            </a:r>
            <a:endParaRPr lang="ru-RU" sz="3600" dirty="0">
              <a:latin typeface="+mn-lt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4" y="1450323"/>
            <a:ext cx="4632434" cy="4632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7464152" y="1916833"/>
            <a:ext cx="154561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74118" y="1204457"/>
            <a:ext cx="4471302" cy="517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03586" y="621161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 УГОЛКИ»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42690" y="6211614"/>
            <a:ext cx="4763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 ЗАКЛАДКИ»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3547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7387" y="40891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cs typeface="Times New Roman" pitchFamily="18" charset="0"/>
              </a:rPr>
              <a:t>ПРАКТИЧЕСКОЕ ЗАДАНИЕ</a:t>
            </a:r>
          </a:p>
          <a:p>
            <a:pPr marL="0" indent="0">
              <a:buNone/>
            </a:pP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43" y="1741802"/>
            <a:ext cx="4706888" cy="47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6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014" y="457200"/>
            <a:ext cx="11682248" cy="9009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+mn-lt"/>
                <a:cs typeface="Times New Roman" pitchFamily="18" charset="0"/>
              </a:rPr>
              <a:t>ОПРЕДЕЛИМ АЛГОРИТМ САМООЦЕНКИ НА УРОКЕ РУССКОГО ЯЗЫКА В 3 КЛАССЕ</a:t>
            </a:r>
            <a:r>
              <a:rPr lang="ru-RU" sz="4000" dirty="0" smtClean="0">
                <a:latin typeface="+mn-lt"/>
                <a:cs typeface="Times New Roman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35560" y="1358151"/>
            <a:ext cx="2605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Словарная работа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35560" y="1718829"/>
            <a:ext cx="57606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пвробедирнарвгктерриториятнрош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шрвылестницанжзиллюстрацияигь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клжчувствонериьназадсмтыоголдд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лпрорфограмманртсуывеютагпретп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790309"/>
            <a:ext cx="7704856" cy="278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02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55" y="1213945"/>
            <a:ext cx="3861780" cy="551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-20047" y="1245476"/>
            <a:ext cx="4572000" cy="51868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7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itchFamily="18" charset="0"/>
              </a:rPr>
              <a:t>ТЕХНИКИ ФОРМИРУЮЩЕГО ОЦЕНИВАНИЯ</a:t>
            </a:r>
            <a:endParaRPr lang="ru-RU" sz="36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505" y="1439184"/>
            <a:ext cx="40459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cs typeface="Times New Roman" pitchFamily="18" charset="0"/>
              </a:rPr>
              <a:t>«</a:t>
            </a:r>
            <a:r>
              <a:rPr lang="ru-RU" b="1" dirty="0">
                <a:cs typeface="Times New Roman" pitchFamily="18" charset="0"/>
              </a:rPr>
              <a:t>Недельные отчёты» </a:t>
            </a:r>
          </a:p>
          <a:p>
            <a:pPr marL="0" indent="0">
              <a:buNone/>
            </a:pPr>
            <a:r>
              <a:rPr lang="ru-RU" sz="2400" dirty="0">
                <a:cs typeface="Times New Roman" pitchFamily="18" charset="0"/>
              </a:rPr>
              <a:t>1. Чему я научился за эту неделю?</a:t>
            </a:r>
          </a:p>
          <a:p>
            <a:pPr marL="0" indent="0">
              <a:buNone/>
            </a:pPr>
            <a:r>
              <a:rPr lang="ru-RU" sz="2400" dirty="0">
                <a:cs typeface="Times New Roman" pitchFamily="18" charset="0"/>
              </a:rPr>
              <a:t>2. Какие вопросы остались для меня неясными?</a:t>
            </a:r>
          </a:p>
          <a:p>
            <a:pPr marL="0" indent="0">
              <a:buNone/>
            </a:pPr>
            <a:r>
              <a:rPr lang="ru-RU" sz="2400" dirty="0">
                <a:cs typeface="Times New Roman" pitchFamily="18" charset="0"/>
              </a:rPr>
              <a:t>3. Какие вопросы я задал бы ученикам, если бы я был учителем</a:t>
            </a:r>
            <a:r>
              <a:rPr lang="ru-RU" sz="2400" dirty="0" smtClean="0"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ru-RU" sz="2400" dirty="0" smtClean="0">
                <a:cs typeface="Times New Roman" pitchFamily="18" charset="0"/>
              </a:rPr>
              <a:t> </a:t>
            </a:r>
            <a:r>
              <a:rPr lang="ru-RU" sz="2400" dirty="0">
                <a:cs typeface="Times New Roman" pitchFamily="18" charset="0"/>
              </a:rPr>
              <a:t>чтобы проверить, поняли ли они материал</a:t>
            </a:r>
            <a:r>
              <a:rPr lang="ru-RU" sz="2400" dirty="0" smtClean="0"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029" y="2338400"/>
            <a:ext cx="4756680" cy="431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67582" y="1342330"/>
            <a:ext cx="5091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itchFamily="18" charset="0"/>
              </a:rPr>
              <a:t>«</a:t>
            </a:r>
            <a:r>
              <a:rPr lang="ru-RU" sz="3200" b="1" dirty="0">
                <a:cs typeface="Times New Roman" pitchFamily="18" charset="0"/>
              </a:rPr>
              <a:t>Рефлексивная мишень»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536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itchFamily="18" charset="0"/>
              </a:rPr>
              <a:t>«ЛИСТ САМООЦЕНКИ»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296" y="1027906"/>
            <a:ext cx="6698704" cy="601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2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  <a:ea typeface="Calibri"/>
                <a:cs typeface="Times New Roman"/>
              </a:rPr>
              <a:t>КАРТА ПОНЯТИЙ</a:t>
            </a:r>
            <a:r>
              <a:rPr lang="ru-RU" sz="3600" dirty="0" smtClean="0">
                <a:latin typeface="+mn-lt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/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90" y="1157112"/>
            <a:ext cx="7488620" cy="516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6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itchFamily="18" charset="0"/>
              </a:rPr>
              <a:t>НЕЗАКОНЧЕННОЕ ПРЕДЛОЖЕНИЕ</a:t>
            </a:r>
            <a:endParaRPr lang="ru-RU" sz="36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На сегодняшнем уроке я понял, я узнал, я разобрался…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Я похвалил бы себя…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После урока мне захотелось…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Сегодня мне удалось…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Я сумел…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Я понял, что…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Теперь я могу…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Меня удивило…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Было важно…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Было сложно…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>
                <a:cs typeface="Times New Roman" pitchFamily="18" charset="0"/>
              </a:rPr>
              <a:t>У меня получилось…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8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628" y="270532"/>
            <a:ext cx="11808372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itchFamily="18" charset="0"/>
              </a:rPr>
              <a:t>ВОПРОСЫ, ТРЕБУЮЩИЕ МНОГОВАРИАНТНЫХ ОТВЕТОВ</a:t>
            </a:r>
            <a:endParaRPr lang="ru-RU" sz="36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6668" y="1920218"/>
            <a:ext cx="8810297" cy="4351338"/>
          </a:xfrm>
        </p:spPr>
        <p:txBody>
          <a:bodyPr/>
          <a:lstStyle/>
          <a:p>
            <a:pPr marL="514350" indent="-514350" algn="just">
              <a:buFont typeface="Arial" pitchFamily="34" charset="0"/>
              <a:buAutoNum type="arabicPeriod"/>
              <a:defRPr/>
            </a:pPr>
            <a:r>
              <a:rPr lang="ru-RU" sz="3200" dirty="0">
                <a:cs typeface="Times New Roman" pitchFamily="18" charset="0"/>
              </a:rPr>
              <a:t>Почему было трудно?</a:t>
            </a:r>
          </a:p>
          <a:p>
            <a:pPr marL="514350" indent="-514350" algn="just">
              <a:buFont typeface="Arial" pitchFamily="34" charset="0"/>
              <a:buAutoNum type="arabicPeriod"/>
              <a:defRPr/>
            </a:pPr>
            <a:r>
              <a:rPr lang="ru-RU" sz="3200" dirty="0">
                <a:cs typeface="Times New Roman" pitchFamily="18" charset="0"/>
              </a:rPr>
              <a:t>Что для себя открыли на уроке?</a:t>
            </a:r>
          </a:p>
          <a:p>
            <a:pPr marL="514350" indent="-514350" algn="just">
              <a:buFont typeface="Arial" pitchFamily="34" charset="0"/>
              <a:buAutoNum type="arabicPeriod"/>
              <a:defRPr/>
            </a:pPr>
            <a:r>
              <a:rPr lang="ru-RU" sz="3200" dirty="0">
                <a:cs typeface="Times New Roman" pitchFamily="18" charset="0"/>
              </a:rPr>
              <a:t>Оправдались ли ваши ожидания от урока?</a:t>
            </a:r>
          </a:p>
          <a:p>
            <a:pPr marL="514350" indent="-514350" algn="just">
              <a:buFont typeface="Arial" pitchFamily="34" charset="0"/>
              <a:buAutoNum type="arabicPeriod"/>
              <a:defRPr/>
            </a:pPr>
            <a:r>
              <a:rPr lang="ru-RU" sz="3200" dirty="0">
                <a:cs typeface="Times New Roman" pitchFamily="18" charset="0"/>
              </a:rPr>
              <a:t>Что вы взяли с сегодняшнего урока?</a:t>
            </a:r>
          </a:p>
          <a:p>
            <a:pPr marL="514350" indent="-514350" algn="just">
              <a:buFont typeface="Arial" pitchFamily="34" charset="0"/>
              <a:buAutoNum type="arabicPeriod"/>
              <a:defRPr/>
            </a:pPr>
            <a:r>
              <a:rPr lang="ru-RU" sz="3200" dirty="0">
                <a:cs typeface="Times New Roman" pitchFamily="18" charset="0"/>
              </a:rPr>
              <a:t>Над чем заставил задуматься урок?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969" t="22707" r="22265" b="28966"/>
          <a:stretch/>
        </p:blipFill>
        <p:spPr>
          <a:xfrm>
            <a:off x="1916329" y="1371600"/>
            <a:ext cx="7926171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00" y="292100"/>
            <a:ext cx="1176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ЭТАПЫ ТЕХНОЛОГИИ ФОРМИРУЮЩЕГО ОЦЕНИВАНИЯ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628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496" y="1450428"/>
            <a:ext cx="10641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/>
              <a:t>« УЧЕНИКАМ ДОЛЖЕН ПРЕДОСТАВЛЯТЬСЯ ВЫБОР. ОНИ САМИ ДОЛЖНЫ НЕСТИ ОТВЕТСТВЕННОСТЬ ЗА СВОЁ ОБУЧЕНИЕ»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01" y="3452648"/>
            <a:ext cx="480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П. КЛАЙН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1132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66700"/>
            <a:ext cx="970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ДОСТОИНСТВА И НЕДОСТАТКИ ПЯТИБАЛЛЬНОЙ СИСТЕМЫ ОЦЕНИВАНИЯ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619429"/>
            <a:ext cx="4102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+</a:t>
            </a:r>
          </a:p>
          <a:p>
            <a:pPr marL="285750" indent="-285750">
              <a:buFontTx/>
              <a:buChar char="-"/>
            </a:pPr>
            <a:r>
              <a:rPr lang="ru-RU" sz="3200" dirty="0" smtClean="0"/>
              <a:t>простота;</a:t>
            </a:r>
          </a:p>
          <a:p>
            <a:pPr marL="285750" indent="-285750">
              <a:buFontTx/>
              <a:buChar char="-"/>
            </a:pPr>
            <a:r>
              <a:rPr lang="ru-RU" sz="3200" dirty="0" err="1" smtClean="0"/>
              <a:t>укорененность</a:t>
            </a:r>
            <a:endParaRPr lang="ru-RU" sz="3200" dirty="0" smtClean="0"/>
          </a:p>
          <a:p>
            <a:r>
              <a:rPr lang="ru-RU" sz="3200" dirty="0" smtClean="0"/>
              <a:t> в школе;</a:t>
            </a:r>
          </a:p>
          <a:p>
            <a:pPr marL="285750" indent="-285750">
              <a:buFontTx/>
              <a:buChar char="-"/>
            </a:pPr>
            <a:r>
              <a:rPr lang="ru-RU" sz="3200" dirty="0"/>
              <a:t>п</a:t>
            </a:r>
            <a:r>
              <a:rPr lang="ru-RU" sz="3200" dirty="0" smtClean="0"/>
              <a:t>онятность для субъектов;</a:t>
            </a:r>
          </a:p>
          <a:p>
            <a:pPr marL="285750" indent="-285750">
              <a:buFontTx/>
              <a:buChar char="-"/>
            </a:pPr>
            <a:r>
              <a:rPr lang="ru-RU" sz="3200" dirty="0"/>
              <a:t>у</a:t>
            </a:r>
            <a:r>
              <a:rPr lang="ru-RU" sz="3200" dirty="0" smtClean="0"/>
              <a:t>ниверсальность;</a:t>
            </a:r>
          </a:p>
          <a:p>
            <a:pPr marL="285750" indent="-285750">
              <a:buFontTx/>
              <a:buChar char="-"/>
            </a:pPr>
            <a:r>
              <a:rPr lang="ru-RU" sz="3200" dirty="0"/>
              <a:t>о</a:t>
            </a:r>
            <a:r>
              <a:rPr lang="ru-RU" sz="3200" dirty="0" smtClean="0"/>
              <a:t>чевидная сила воздействия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803900" y="1435458"/>
            <a:ext cx="62103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-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отсутствие четких критерий оценки достижения планируемых результатов;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ориентация на средний уровень знаний;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 не позволяет определить индивидуальную траекторию обучения каждого ученика;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не способствует высокой мотивации;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трудность ранжирования результатов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8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5531"/>
          <a:stretch/>
        </p:blipFill>
        <p:spPr>
          <a:xfrm>
            <a:off x="0" y="-1"/>
            <a:ext cx="5797025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97025" y="1641873"/>
            <a:ext cx="6026675" cy="3184128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>
                <a:latin typeface="+mn-lt"/>
              </a:rPr>
              <a:t>Формирующее оценивание как современный подход </a:t>
            </a:r>
            <a:br>
              <a:rPr lang="ru-RU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к оценке учебных достижений обучающихся начальных классов</a:t>
            </a:r>
            <a:endParaRPr lang="ru-RU" sz="36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37962"/>
            <a:ext cx="1082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МКОУ « Троицкая средняя общеобразовательная школа №50»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207000" y="6286500"/>
            <a:ext cx="278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2023г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98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700" y="1081038"/>
            <a:ext cx="69723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Формирующее оценивание </a:t>
            </a:r>
            <a:r>
              <a:rPr lang="ru-RU" sz="2800" dirty="0" smtClean="0"/>
              <a:t>– оценивание, осуществляемое в процессе обучения, когда анализируются знания, умения, ценностные установки, а также поведение обучающихся, дается обратная связь по итогам обучения. Результаты ученика сравниваются с его предыдущими результатами. Происходит мотивирование обучающихся, постановка образовательных целей и определение путей их достижения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42669"/>
            <a:ext cx="852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ЧТО ЭТО ТАКОЕ?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0" y="889000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89500" y="1788636"/>
            <a:ext cx="66421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Формирующей 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данная</a:t>
            </a:r>
            <a:r>
              <a:rPr lang="ru-RU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оценка 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называется потому, что она </a:t>
            </a:r>
            <a:r>
              <a:rPr lang="ru-RU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ориентирована на конкретного ученика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призвана выявить пробелы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в освоении учащимися элемента содержания образования с тем, чтобы </a:t>
            </a:r>
            <a:r>
              <a:rPr lang="ru-RU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восполнить их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максимальной эффективностью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401448"/>
            <a:ext cx="4241800" cy="446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6300" y="406400"/>
            <a:ext cx="1045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ЦЕЛЬ ФОРМИРУЮЩЕЙ ОЦЕНКИ </a:t>
            </a:r>
            <a:endParaRPr lang="ru-RU" sz="3600" b="1" dirty="0"/>
          </a:p>
        </p:txBody>
      </p:sp>
      <p:sp>
        <p:nvSpPr>
          <p:cNvPr id="4" name="Стрелка вниз 3"/>
          <p:cNvSpPr/>
          <p:nvPr/>
        </p:nvSpPr>
        <p:spPr>
          <a:xfrm>
            <a:off x="8150483" y="1052731"/>
            <a:ext cx="393700" cy="80146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12367" y="1910665"/>
            <a:ext cx="4869933" cy="345440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СПОСОБСТВОВАТЬ УЛУЧШЕНИЮ РЕЗУЛЬТАТОВ КАЖДОГО ОТДЕЛЬНО ВЗЯТОГО ОБУЧАЮЩЕГОСЯ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7855" b="16043"/>
          <a:stretch/>
        </p:blipFill>
        <p:spPr>
          <a:xfrm>
            <a:off x="170933" y="1796365"/>
            <a:ext cx="4842859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5500" y="381000"/>
            <a:ext cx="87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ПРИНЦИПЫ ФОРМИРУЮЩЕГО ОБУЧЕНИЯ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0900" y="1106088"/>
            <a:ext cx="1084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Учитель регулярно обеспечивает обратную связь, предоставляя обучающимся комментарии и замечания по поводу их деятельности. </a:t>
            </a:r>
            <a:endParaRPr lang="ru-RU" sz="2400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0900" y="2342610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Учащиеся принимают активное участие в организации процесса собственного обучения. </a:t>
            </a:r>
            <a:endParaRPr lang="ru-RU" sz="2400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0900" y="3281329"/>
            <a:ext cx="10687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Учитель меняет приёмы и технологии обучения в зависимости от изменения результатов обучения обучающихся. </a:t>
            </a:r>
            <a:endParaRPr lang="ru-RU" sz="2400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0900" y="4235436"/>
            <a:ext cx="10153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Учитель осознает, что оценивание посредством отметки резко снижает мотивацию и самооценку обучающихся. </a:t>
            </a:r>
            <a:endParaRPr lang="ru-RU" sz="2400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50900" y="5189543"/>
            <a:ext cx="1084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Учитель осознает необходимость научить обучающихся принципам самооценки и способам улучшения собственных результатов. </a:t>
            </a:r>
            <a:endParaRPr lang="ru-RU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08" y="1409700"/>
            <a:ext cx="4594692" cy="4484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7100" y="406400"/>
            <a:ext cx="768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ПРАКТИЧЕСКАЯ РАБОТА №1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356100" y="14097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Определите последовательность действий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622800" y="2413000"/>
            <a:ext cx="7239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/>
              <a:t>ОПРЕДЕЛЮ ЦЕЛЬ.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РАЗРАБОТАЮ КРИТЕРИИ.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РАЗРАБОТАЮ РЕЙТИНГОВУЮ СИСТЕМУ</a:t>
            </a:r>
            <a:br>
              <a:rPr lang="ru-RU" sz="2800" dirty="0" smtClean="0"/>
            </a:br>
            <a:r>
              <a:rPr lang="ru-RU" sz="2800" dirty="0" smtClean="0"/>
              <a:t>( БАЛЛЫ).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ОПРЕДЕЛЮ ФОРМЫ ДЛЯ ФИКСАЦИИ ХОДА РАБОТЫ.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КРИТЕРИИ ДОВЕДУ ДО ОБУЧАЮЩИХСЯ.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95800" y="2318783"/>
            <a:ext cx="7239000" cy="3746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8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592</Words>
  <Application>Microsoft Office PowerPoint</Application>
  <PresentationFormat>Широкоэкранный</PresentationFormat>
  <Paragraphs>115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Формирующее оценивание как современный подход  к оценке учебных достижений обучающихся начальных классов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-  класс  «Выбор приемов формирующего оценивания» </vt:lpstr>
      <vt:lpstr>Презентация PowerPoint</vt:lpstr>
      <vt:lpstr>ТЕХНИКИ ФОРМИРУЮЩЕГО ОЦЕНИВАНИЯ</vt:lpstr>
      <vt:lpstr>Презентация PowerPoint</vt:lpstr>
      <vt:lpstr> «ВОЛШЕБНЫЕ ЛИНЕЕЧКИ» </vt:lpstr>
      <vt:lpstr>Презентация PowerPoint</vt:lpstr>
      <vt:lpstr>ТЕХНИКИ ФОРМИРУЮЩЕГО ОЦЕНИВАНИЯ  И ВЗАИМООЦЕНИВАНИЯ </vt:lpstr>
      <vt:lpstr>ТЕХНИКИ ФОРМИРУЮЩЕГО ОЦЕНИВАНИЯ</vt:lpstr>
      <vt:lpstr>ТЕХНИКИ ФОРМИРУЮЩЕГО ОЦЕНИВАНИЯ</vt:lpstr>
      <vt:lpstr>ТЕХНИКИ ФОРМИРУЮЩЕГО ОЦЕНИВАНИЯ</vt:lpstr>
      <vt:lpstr>Презентация PowerPoint</vt:lpstr>
      <vt:lpstr>ОПРЕДЕЛИМ АЛГОРИТМ САМООЦЕНКИ НА УРОКЕ РУССКОГО ЯЗЫКА В 3 КЛАССЕ  </vt:lpstr>
      <vt:lpstr>ТЕХНИКИ ФОРМИРУЮЩЕГО ОЦЕНИВАНИЯ</vt:lpstr>
      <vt:lpstr>«ЛИСТ САМООЦЕНКИ»  </vt:lpstr>
      <vt:lpstr>КАРТА ПОНЯТИЙ  </vt:lpstr>
      <vt:lpstr>НЕЗАКОНЧЕННОЕ ПРЕДЛОЖЕНИЕ</vt:lpstr>
      <vt:lpstr>ВОПРОСЫ, ТРЕБУЮЩИЕ МНОГОВАРИАНТНЫХ ОТВЕТОВ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Формирующее оценивание как современный подход  к оценке учебных достижений обучающихся начальных классов</dc:title>
  <dc:creator>Пользователь</dc:creator>
  <cp:lastModifiedBy>user</cp:lastModifiedBy>
  <cp:revision>24</cp:revision>
  <dcterms:created xsi:type="dcterms:W3CDTF">2022-10-26T15:05:08Z</dcterms:created>
  <dcterms:modified xsi:type="dcterms:W3CDTF">2023-03-29T10:00:58Z</dcterms:modified>
</cp:coreProperties>
</file>