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81" r:id="rId8"/>
    <p:sldId id="272" r:id="rId9"/>
    <p:sldId id="264" r:id="rId10"/>
    <p:sldId id="262" r:id="rId11"/>
    <p:sldId id="260" r:id="rId12"/>
    <p:sldId id="279" r:id="rId13"/>
    <p:sldId id="268" r:id="rId14"/>
    <p:sldId id="267" r:id="rId15"/>
    <p:sldId id="266" r:id="rId16"/>
    <p:sldId id="270" r:id="rId17"/>
    <p:sldId id="278" r:id="rId18"/>
    <p:sldId id="273" r:id="rId19"/>
    <p:sldId id="277" r:id="rId20"/>
    <p:sldId id="271" r:id="rId21"/>
    <p:sldId id="269" r:id="rId22"/>
    <p:sldId id="274" r:id="rId23"/>
    <p:sldId id="265" r:id="rId24"/>
    <p:sldId id="275" r:id="rId25"/>
    <p:sldId id="276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B80000"/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1033-C911-72E2-B304-D5797AA71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ED5C11-7514-8E06-D06A-7B077255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28718D-EE93-4DDA-8B65-33ED910E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19BAB-92D0-09C5-0D19-0864AC0F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8830F-14C9-1FEC-9BB7-1D595275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5E497-D203-F717-336F-CE003302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9F659-9707-F65E-CD01-14AFF9B6F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B1AC5-B9DD-2F9A-7635-9ECC234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86A6A-2962-7ED8-1A1F-17505A76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F7296-CF90-3951-B3D9-EB65234B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6C08C3-72C1-9960-A8AA-6B9EC392E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C217A-D28E-631A-80DC-9DF0C71AD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F977B-C75B-1CF7-2E8F-6981371A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0B8EB-EB92-4302-0E4C-29D0F6B8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CC4AD-31F5-4640-CB01-5E51C43A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6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FA6F5-F8DF-3E7F-311A-BAE759D1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68C95-1550-A2BF-571F-3D2581E6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F65A7-A02B-E439-638D-57EAF575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0BCD6-E7DB-9165-D36E-42582B0F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93A24-CA9C-6810-CF22-30D42470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8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CF562-1C04-43EF-F044-4BA9E839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1BF12-B551-9AA0-9C4F-10D32BA0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FEE07-FF5C-7C3D-D0A5-E0FC585B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237C8-0437-BA6E-849C-7CED8D8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988BD-B43A-882A-C379-5D8F689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3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971B7-2F58-4418-658F-337695E1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22CF2-EDB8-F7AF-DC81-94CCBBECE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26B8A1-CF0F-DE25-09DD-FB9475250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2684E-8C05-89CD-1208-0DD828C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C6AD4-E1E8-F116-9CAA-6C99F688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F4AC7-5A01-120E-5F33-9EE54DFF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7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49935-C458-73CD-335E-209A50D5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113508-AEFE-294A-5447-7B5F2FC6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75D77-8687-E7AC-5C4E-632AF7C6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04237F-6CC2-BFF5-8A0E-D3FC27113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268C01-0546-EE9B-0022-AC5BAD59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A60746-896B-4627-1166-81D7D6CD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345831-61E8-2712-3E10-957C86F0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1C7007-92CE-04AA-BDA4-4E95103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5157-E633-82F4-EE41-DEEDC9F0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2AC478-55EA-B80C-B06A-98FD7726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7DF462-1E69-E2AA-63A3-80F801E1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451C56-D273-028E-7942-C0B34AFC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5F430A-DC8F-0407-8E88-692F5E80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CA502A-EB89-1ACF-532B-D9E115A8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3380BD-312A-DBD2-88AD-BAE9B431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34690-FCDA-EE9C-4311-98191263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9A63F-0456-5972-BFFE-782849B4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83132E-7273-5718-4598-0C34D32A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512BA-05A7-0C81-4392-069D9F5C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8ED5D-F342-B038-B49B-812384B2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44BF6-1974-934B-BEA2-C43E6CB3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6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75DCC-570B-2AB9-C510-AA638136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DD1781-BC8E-C49C-F332-EF4F5DC4E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6E511-3A7A-D6FE-059B-3E5AB3635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44263-E023-5DAB-9CD9-ED844052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C5E1B-4368-C3F8-3DE6-5A10E79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AC4360-7A46-723E-E23F-C90B6252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3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96B8E-91A7-2D67-244C-34D02B0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1C9B58-65F9-E884-8247-9EC24CE4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E08C-AB64-1494-35CE-79B814BCC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F95D-8AB6-4345-84A9-7558D61C715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2E1B6-C325-1FFB-238A-462C1AF8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AB3C4-48F1-7919-12A0-912F6C986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B%D0%BE%D0%B4%D0%BA%D0%B0&amp;rpt=simage&amp;p=2&amp;img_url=www.board.ua/new/board_photos/board_niko_540012.jpg&amp;noreask=1&amp;lr=63" TargetMode="External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048F1-EC3E-A8E2-AD6C-B587C824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1C53E-AB98-E28C-4DFF-64680CC951B7}"/>
              </a:ext>
            </a:extLst>
          </p:cNvPr>
          <p:cNvSpPr txBox="1"/>
          <p:nvPr/>
        </p:nvSpPr>
        <p:spPr>
          <a:xfrm>
            <a:off x="419083" y="1228397"/>
            <a:ext cx="11353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«Поверх барьеров»</a:t>
            </a:r>
          </a:p>
          <a:p>
            <a:pPr algn="ctr"/>
            <a:r>
              <a:rPr lang="ru-RU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(работа школы с низкими образовательными результатами: диагностика, стратегии и технологии преодоления) </a:t>
            </a:r>
          </a:p>
          <a:p>
            <a:pPr algn="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#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ОБРАЗОВАНИЕ ТАЛИЦА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23C151-DC2C-AF9A-5A1B-A6CA18EDE862}"/>
              </a:ext>
            </a:extLst>
          </p:cNvPr>
          <p:cNvSpPr/>
          <p:nvPr/>
        </p:nvSpPr>
        <p:spPr>
          <a:xfrm>
            <a:off x="0" y="5629602"/>
            <a:ext cx="12192000" cy="1228398"/>
          </a:xfrm>
          <a:prstGeom prst="rect">
            <a:avLst/>
          </a:prstGeom>
          <a:solidFill>
            <a:srgbClr val="A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3D1DC91-D879-4834-EB6E-17BEBEC3F60B}"/>
              </a:ext>
            </a:extLst>
          </p:cNvPr>
          <p:cNvSpPr/>
          <p:nvPr/>
        </p:nvSpPr>
        <p:spPr>
          <a:xfrm>
            <a:off x="534572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1499A62C-CE42-6C55-1241-3F229E368076}"/>
              </a:ext>
            </a:extLst>
          </p:cNvPr>
          <p:cNvSpPr/>
          <p:nvPr/>
        </p:nvSpPr>
        <p:spPr>
          <a:xfrm>
            <a:off x="1322363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248069-DF13-D5CB-8BC9-4311E82DFE45}"/>
              </a:ext>
            </a:extLst>
          </p:cNvPr>
          <p:cNvSpPr/>
          <p:nvPr/>
        </p:nvSpPr>
        <p:spPr>
          <a:xfrm>
            <a:off x="2191075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461AE76-533F-D11A-3A3C-93DB3681E070}"/>
              </a:ext>
            </a:extLst>
          </p:cNvPr>
          <p:cNvSpPr/>
          <p:nvPr/>
        </p:nvSpPr>
        <p:spPr>
          <a:xfrm>
            <a:off x="3014101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39CB0D46-C0F6-3727-F97B-03A5708DE9A0}"/>
              </a:ext>
            </a:extLst>
          </p:cNvPr>
          <p:cNvSpPr/>
          <p:nvPr/>
        </p:nvSpPr>
        <p:spPr>
          <a:xfrm>
            <a:off x="3801892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3308D-86C0-C229-B3EA-716E5B88F4FA}"/>
              </a:ext>
            </a:extLst>
          </p:cNvPr>
          <p:cNvSpPr/>
          <p:nvPr/>
        </p:nvSpPr>
        <p:spPr>
          <a:xfrm>
            <a:off x="4670604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AB660D-CB59-A2B8-7902-2359C345B3FF}"/>
              </a:ext>
            </a:extLst>
          </p:cNvPr>
          <p:cNvSpPr/>
          <p:nvPr/>
        </p:nvSpPr>
        <p:spPr>
          <a:xfrm>
            <a:off x="5524515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9CF665D4-F375-CBD1-6D9E-1FDF725A16C7}"/>
              </a:ext>
            </a:extLst>
          </p:cNvPr>
          <p:cNvSpPr/>
          <p:nvPr/>
        </p:nvSpPr>
        <p:spPr>
          <a:xfrm>
            <a:off x="6312306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5199E91-8E74-4A68-83AD-7088C492B1C8}"/>
              </a:ext>
            </a:extLst>
          </p:cNvPr>
          <p:cNvSpPr/>
          <p:nvPr/>
        </p:nvSpPr>
        <p:spPr>
          <a:xfrm>
            <a:off x="7181018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375278-8DB3-4BFA-1CBD-3A3FE96E1776}"/>
              </a:ext>
            </a:extLst>
          </p:cNvPr>
          <p:cNvSpPr/>
          <p:nvPr/>
        </p:nvSpPr>
        <p:spPr>
          <a:xfrm>
            <a:off x="7960507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4E3CB3B4-8B3E-C786-17C3-AF1BE983ABF0}"/>
              </a:ext>
            </a:extLst>
          </p:cNvPr>
          <p:cNvSpPr/>
          <p:nvPr/>
        </p:nvSpPr>
        <p:spPr>
          <a:xfrm>
            <a:off x="8748298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B9E288-22DD-7906-5144-75AD9BCCF68F}"/>
              </a:ext>
            </a:extLst>
          </p:cNvPr>
          <p:cNvSpPr/>
          <p:nvPr/>
        </p:nvSpPr>
        <p:spPr>
          <a:xfrm>
            <a:off x="9617010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0A3BFE5-B45C-89D9-9398-7F3CCAF24447}"/>
              </a:ext>
            </a:extLst>
          </p:cNvPr>
          <p:cNvSpPr/>
          <p:nvPr/>
        </p:nvSpPr>
        <p:spPr>
          <a:xfrm>
            <a:off x="10485723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AE92E5C-A769-6E15-A615-6518D1F77DDD}"/>
              </a:ext>
            </a:extLst>
          </p:cNvPr>
          <p:cNvSpPr/>
          <p:nvPr/>
        </p:nvSpPr>
        <p:spPr>
          <a:xfrm>
            <a:off x="11235397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168"/>
            <a:ext cx="12192000" cy="9865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273950"/>
            <a:ext cx="7843878" cy="110505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7824" y="1718099"/>
            <a:ext cx="10222992" cy="3932893"/>
          </a:xfrm>
        </p:spPr>
        <p:txBody>
          <a:bodyPr>
            <a:normAutofit fontScale="92500"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 в системе логопедического обследования,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имеющихся фактов и их осмысления специалистом определяется прогноз дальнейшего развития ребенка, выясняются основные направления коррекционной работы с ним, решается вопрос о его индивидуальном образовательно-коррекционном маршруте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заключении,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 и ее организационные формы должны быть донесены до родителей и обсуждены с ними</a:t>
            </a:r>
          </a:p>
        </p:txBody>
      </p:sp>
    </p:spTree>
    <p:extLst>
      <p:ext uri="{BB962C8B-B14F-4D97-AF65-F5344CB8AC3E}">
        <p14:creationId xmlns:p14="http://schemas.microsoft.com/office/powerpoint/2010/main" val="4104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12192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-224028"/>
            <a:ext cx="8935062" cy="1603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4904" y="1517904"/>
            <a:ext cx="11448288" cy="4334256"/>
          </a:xfrm>
        </p:spPr>
        <p:txBody>
          <a:bodyPr>
            <a:noAutofit/>
          </a:bodyPr>
          <a:lstStyle/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- это деликатный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сложный этап обследования ребенка. 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виде беседы с родителями в отсутствие ребенка.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дальнейшем обучении ребенка, выяснение формы организации коррекционной помощи решается совместно с родителями, но при этом логопед может проявить определенную настойчивость в своих рекомендациях. Однако, если вы не убедите родителей в своей правоте, ваша рекомендация о направлении ребенка в образовательное учреждение повиснет в воздухе, поскольку родители вправе проигнорировать ваши слова и поступить так, как они считают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нужным.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беседы решается вопрос о необходимости повторных обследований и их периодичности.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79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12192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-224028"/>
            <a:ext cx="8935062" cy="1603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2417" y="1517904"/>
            <a:ext cx="10780776" cy="4334256"/>
          </a:xfrm>
        </p:spPr>
        <p:txBody>
          <a:bodyPr>
            <a:noAutofit/>
          </a:bodyPr>
          <a:lstStyle/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процедура обследования заканчивается.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прощанье ребенку и его родителям.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и у Вас все будет хорошо. 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i?id=600969deb1eee4485cc96953e33e81108e8dbb7d-508839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84" y="2907792"/>
            <a:ext cx="5065776" cy="3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7792" y="137161"/>
            <a:ext cx="8631936" cy="12418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ДИАГНОСТИКИ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0160" y="1718099"/>
            <a:ext cx="9994392" cy="3878795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учитель-логопед в присутствии родителей (законных представителей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логопедического обследования должны лежать общие принципы и методы 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целостным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динамическим,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свое специфическое содержание,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направленное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анализ речевого нарушения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4785c774dcf062cffdce2fc58ed518837d681d9c-1633001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2924"/>
            <a:ext cx="2414017" cy="18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9008"/>
            <a:ext cx="12192000" cy="10789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232" y="337589"/>
            <a:ext cx="10451592" cy="87856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ДИАГНОСТИКИ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24122" y="826477"/>
            <a:ext cx="9090510" cy="5074920"/>
          </a:xfrm>
        </p:spPr>
        <p:txBody>
          <a:bodyPr>
            <a:normAutofit fontScale="92500" lnSpcReduction="10000"/>
          </a:bodyPr>
          <a:lstStyle/>
          <a:p>
            <a:pPr lvl="0" algn="l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игрового взаимодействия, а затем, используя полученные материалы обследования, сформулировать предварительную гипотезу дальнейшего обследования. </a:t>
            </a:r>
          </a:p>
          <a:p>
            <a:pPr lvl="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Установить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контакт с ребёнком и создать адекватное отношения к обследованию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интересы ребенка, его любимых занятий, игр, особенностей представления об окружающем.</a:t>
            </a:r>
          </a:p>
          <a:p>
            <a:pPr lvl="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ребенком — сотрудничество, доброжелательное отношение к ребенку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процессов: памяти, внимания и мышления.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8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37161"/>
            <a:ext cx="7892646" cy="10972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7824" y="1515793"/>
            <a:ext cx="10680192" cy="4081101"/>
          </a:xfrm>
        </p:spPr>
        <p:txBody>
          <a:bodyPr>
            <a:normAutofit fontScale="92500"/>
          </a:bodyPr>
          <a:lstStyle/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исключено, бывают ситуации, когда продуктивный контакт с ребенком недоступен и при обследовании не показывает полностью свои возможности.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необходимо менять тактику обследования, переходить на вербальный вариант (игрушки, картинки, подключение родителей).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стиль общения окружающих с ребенком. Так, родители часто сопровождают свою речь жестами, действиями, и ребенок ориентируется на эти движения, а не на саму речь.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степени речевого нарушения зависит отбор методик, технологий, которые использует учитель-логопед в период обследования.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88193"/>
            <a:ext cx="7843878" cy="127656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26642" y="1964106"/>
            <a:ext cx="7187184" cy="2799918"/>
          </a:xfrm>
        </p:spPr>
        <p:txBody>
          <a:bodyPr>
            <a:normAutofit lnSpcReduction="10000"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методики обследования речи школьников, которые позволяют логопедам и педагогам оценить состояние устной и письменной речи, выявить нарушения и определить направления коррекционной работы с обучающимися.</a:t>
            </a:r>
          </a:p>
          <a:p>
            <a:pPr indent="36000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1026" name="Picture 2" descr="https://avatars.mds.yandex.net/i?id=07e23500f47046240c5c829396890e2228313ea9-919803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3" y="1929383"/>
            <a:ext cx="4374629" cy="31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540"/>
            <a:ext cx="12289536" cy="12586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88193"/>
            <a:ext cx="7843878" cy="127656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9224" y="1379004"/>
            <a:ext cx="11164602" cy="4613536"/>
          </a:xfrm>
        </p:spPr>
        <p:txBody>
          <a:bodyPr>
            <a:noAutofit/>
          </a:bodyPr>
          <a:lstStyle/>
          <a:p>
            <a:pPr indent="360000"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методики содержат комплексное обследование, которые имеет основные направления: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артикуляционная моторика;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звукопроизношение;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слоговая структура слова;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языкового анализа;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грамматический строй речи;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словарь и словообразовательные процессы;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логико-грамматических отношений;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связная речь.</a:t>
            </a:r>
          </a:p>
          <a:p>
            <a:pPr indent="360000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952" y="347471"/>
            <a:ext cx="7623048" cy="66751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Фотековой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0985" y="1252729"/>
            <a:ext cx="8686800" cy="4151375"/>
          </a:xfrm>
        </p:spPr>
        <p:txBody>
          <a:bodyPr>
            <a:normAutofit fontScale="77500" lnSpcReduction="20000"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методика диагностики устной речи младших школьников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включает 156 речевых проб нарастающей трудности, проверка звукопроизношения делается как на основе специальных проб, так и по ходу обследования в целом. Для оценки успешности выполнения заданий применена балльная система. Для каждой группы проб разработаны свои критерии оценки.</a:t>
            </a:r>
          </a:p>
          <a:p>
            <a:pPr indent="360000">
              <a:lnSpc>
                <a:spcPct val="150000"/>
              </a:lnSpc>
              <a:spcBef>
                <a:spcPts val="0"/>
              </a:spcBef>
            </a:pPr>
            <a:endParaRPr lang="ru-RU" dirty="0"/>
          </a:p>
          <a:p>
            <a:pPr indent="36000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6146" name="Picture 2" descr="https://avatars.mds.yandex.net/i?id=53dbd30218a21ed31fce96eba258e63556e5ad32-527919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8" y="1833849"/>
            <a:ext cx="3350723" cy="28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952" y="384047"/>
            <a:ext cx="7623048" cy="99495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Фотековой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38144" y="1379004"/>
            <a:ext cx="8641079" cy="4217890"/>
          </a:xfrm>
        </p:spPr>
        <p:txBody>
          <a:bodyPr>
            <a:normAutofit fontScale="40000" lnSpcReduction="20000"/>
          </a:bodyPr>
          <a:lstStyle/>
          <a:p>
            <a:pPr indent="360000">
              <a:lnSpc>
                <a:spcPct val="150000"/>
              </a:lnSpc>
              <a:spcBef>
                <a:spcPts val="0"/>
              </a:spcBef>
            </a:pPr>
            <a:endParaRPr lang="ru-RU" dirty="0"/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Методика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решения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диагностики;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структуры речевого дефекта и оценки степени выраженности нарушений разных компонентов речи (получения индивидуального речевого профиля);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системы индивидуальной коррекционной работы;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групп на основе общности структуры нарушения речи;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отслеживания динамики речевого развития и оценки эффективности коррекционного воздействия.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</a:pPr>
            <a:endParaRPr lang="ru-RU" sz="2900" dirty="0"/>
          </a:p>
        </p:txBody>
      </p:sp>
      <p:pic>
        <p:nvPicPr>
          <p:cNvPr id="7170" name="Picture 2" descr="https://avatars.mds.yandex.net/i?id=36e09c2022ac0af7ebefac14d877b69cbb4ac46f-639753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784"/>
            <a:ext cx="3438145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5551557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14" y="1261872"/>
            <a:ext cx="11598610" cy="2788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методы логопедической диагностики обучающихся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72400" y="4187952"/>
            <a:ext cx="4078224" cy="1408942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Быхнюк Любовь Викторовна,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учитель 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МКОУ «Троицкая СОШ № 50»</a:t>
            </a:r>
          </a:p>
        </p:txBody>
      </p:sp>
    </p:spTree>
    <p:extLst>
      <p:ext uri="{BB962C8B-B14F-4D97-AF65-F5344CB8AC3E}">
        <p14:creationId xmlns:p14="http://schemas.microsoft.com/office/powerpoint/2010/main" val="8705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4368" y="422156"/>
            <a:ext cx="7723632" cy="107746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фонематического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 noGrp="1"/>
          </p:cNvSpPr>
          <p:nvPr>
            <p:ph type="subTitle" idx="1"/>
          </p:nvPr>
        </p:nvSpPr>
        <p:spPr>
          <a:xfrm>
            <a:off x="1538067" y="1683262"/>
            <a:ext cx="9272016" cy="39136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па - …      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па – ба - …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за - …          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      за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ша 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…      </a:t>
            </a:r>
            <a:r>
              <a:rPr lang="ru-RU" sz="4000" b="1" dirty="0" err="1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…</a:t>
            </a:r>
            <a:endParaRPr lang="ru-RU" sz="40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…   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err="1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ла 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- …    </a:t>
            </a: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    ла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– ла - …</a:t>
            </a:r>
          </a:p>
        </p:txBody>
      </p:sp>
    </p:spTree>
    <p:extLst>
      <p:ext uri="{BB962C8B-B14F-4D97-AF65-F5344CB8AC3E}">
        <p14:creationId xmlns:p14="http://schemas.microsoft.com/office/powerpoint/2010/main" val="3174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61" y="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4439"/>
            <a:ext cx="4218432" cy="7583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8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94F41008"/>
          <p:cNvPicPr>
            <a:picLocks noChangeAspect="1" noChangeArrowheads="1"/>
          </p:cNvPicPr>
          <p:nvPr/>
        </p:nvPicPr>
        <p:blipFill>
          <a:blip r:embed="rId4"/>
          <a:srcRect l="10779" t="22870" r="6587" b="11133"/>
          <a:stretch>
            <a:fillRect/>
          </a:stretch>
        </p:blipFill>
        <p:spPr bwMode="auto">
          <a:xfrm>
            <a:off x="1371600" y="2113433"/>
            <a:ext cx="3182112" cy="298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7004095" y="2268095"/>
            <a:ext cx="2438400" cy="327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ег\Pictures\x_8ba4ae0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131" r="14577"/>
          <a:stretch>
            <a:fillRect/>
          </a:stretch>
        </p:blipFill>
        <p:spPr bwMode="auto">
          <a:xfrm>
            <a:off x="419100" y="4344409"/>
            <a:ext cx="1905000" cy="16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изображения\символы\x_783df1fb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0344" y="4520596"/>
            <a:ext cx="1458142" cy="14611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12864" y="1613632"/>
            <a:ext cx="295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8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«Иголочка»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35224" y="210312"/>
            <a:ext cx="8631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состояния артикуляционной моторики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648" y="273950"/>
            <a:ext cx="7769352" cy="110505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звукопроизношения</a:t>
            </a:r>
          </a:p>
        </p:txBody>
      </p:sp>
      <p:pic>
        <p:nvPicPr>
          <p:cNvPr id="10" name="Рисунок 41" descr="http://im4-tub-ru.yandex.net/i?id=469842961-38-72&amp;n=1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209539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/>
          <p:cNvPicPr>
            <a:picLocks noChangeAspect="1" noChangeArrowheads="1"/>
          </p:cNvPicPr>
          <p:nvPr/>
        </p:nvPicPr>
        <p:blipFill>
          <a:blip r:embed="rId6"/>
          <a:srcRect l="48575" t="53638" r="7124" b="986"/>
          <a:stretch>
            <a:fillRect/>
          </a:stretch>
        </p:blipFill>
        <p:spPr bwMode="auto">
          <a:xfrm>
            <a:off x="8666597" y="1318114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/>
          <a:srcRect l="55919" t="51291" r="8570" b="9528"/>
          <a:stretch>
            <a:fillRect/>
          </a:stretch>
        </p:blipFill>
        <p:spPr bwMode="auto">
          <a:xfrm rot="16200000">
            <a:off x="9671387" y="2760295"/>
            <a:ext cx="1676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6299922" y="2396066"/>
            <a:ext cx="2438401" cy="180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8836" y="2878363"/>
            <a:ext cx="1905000" cy="204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642616" y="1463040"/>
            <a:ext cx="3849624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6157" y="2975885"/>
            <a:ext cx="1290801" cy="25456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0" b="1" cap="none" spc="0" dirty="0">
              <a:ln w="10541" cmpd="sng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37161"/>
            <a:ext cx="7843878" cy="12134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звукослоговой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слова.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877888" y="1993900"/>
            <a:ext cx="3547808" cy="36036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461E64"/>
                </a:solidFill>
              </a:rPr>
              <a:t> </a:t>
            </a:r>
            <a:r>
              <a:rPr lang="ru-RU" sz="4200" b="1" dirty="0" smtClean="0">
                <a:solidFill>
                  <a:srgbClr val="461E64"/>
                </a:solidFill>
              </a:rPr>
              <a:t>танкист</a:t>
            </a:r>
          </a:p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461E64"/>
                </a:solidFill>
              </a:rPr>
              <a:t> космонавт</a:t>
            </a:r>
          </a:p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461E64"/>
                </a:solidFill>
              </a:rPr>
              <a:t> сковорода</a:t>
            </a:r>
          </a:p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461E64"/>
                </a:solidFill>
              </a:rPr>
              <a:t> аквалангист</a:t>
            </a:r>
          </a:p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461E64"/>
                </a:solidFill>
              </a:rPr>
              <a:t> термометр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/>
          <a:srcRect l="10687" t="2271" r="8722" b="56412"/>
          <a:stretch>
            <a:fillRect/>
          </a:stretch>
        </p:blipFill>
        <p:spPr bwMode="auto">
          <a:xfrm>
            <a:off x="5751576" y="1880616"/>
            <a:ext cx="2290483" cy="146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9126" y="1789536"/>
            <a:ext cx="2065638" cy="16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 l="8746" t="58901" r="64560" b="11057"/>
          <a:stretch>
            <a:fillRect/>
          </a:stretch>
        </p:blipFill>
        <p:spPr bwMode="auto">
          <a:xfrm>
            <a:off x="5631593" y="3788876"/>
            <a:ext cx="2209800" cy="18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7485" t="13115" r="64713" b="51912"/>
          <a:stretch>
            <a:fillRect/>
          </a:stretch>
        </p:blipFill>
        <p:spPr bwMode="auto">
          <a:xfrm>
            <a:off x="8981345" y="3628021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34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420623"/>
            <a:ext cx="7843878" cy="72237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Фотековой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585216" y="1600200"/>
            <a:ext cx="11155680" cy="399732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индивидуального речевого профиля оценивается успешность выполнения каждой серии проб в процентном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исходя из бальной системы метода.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Форма проведения обследования: Индивидуальное.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обследования: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40-45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время проведения обследования – 30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протокола в электронном виде – 10 минут</a:t>
            </a:r>
            <a:r>
              <a:rPr lang="ru-RU" dirty="0"/>
              <a:t>. </a:t>
            </a:r>
            <a:endParaRPr lang="ru-RU" sz="6600" b="1" dirty="0" smtClean="0">
              <a:solidFill>
                <a:srgbClr val="461E64"/>
              </a:solidFill>
            </a:endParaRPr>
          </a:p>
        </p:txBody>
      </p:sp>
      <p:pic>
        <p:nvPicPr>
          <p:cNvPr id="2052" name="Picture 4" descr="https://avatars.mds.yandex.net/i?id=566cf97ab83cecce283db4541819a980181acb8e-1035512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85" y="2372340"/>
            <a:ext cx="2448923" cy="263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2160"/>
            <a:ext cx="12192000" cy="10058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393191"/>
            <a:ext cx="7843878" cy="75895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Фотековой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1271016"/>
            <a:ext cx="11009376" cy="4581144"/>
          </a:xfrm>
        </p:spPr>
        <p:txBody>
          <a:bodyPr>
            <a:noAutofit/>
          </a:bodyPr>
          <a:lstStyle/>
          <a:p>
            <a:pPr marL="0" lvl="6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проведение обследования устной речи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а также те компоненты, которые не сформированы в большей степени.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Суммируя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полученные данные, 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сделать вывод,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сформированы или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фонематическое восприятие,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-слоговая структура слова, словарный запас, навыки словообразования и связанная речь,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страдать может лексико-грамматический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 речи и звукопроизношение. Все нарушения речи имеют разную степень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выраженности.</a:t>
            </a:r>
            <a:endParaRPr lang="ru-RU" sz="2400" b="1" dirty="0" smtClean="0">
              <a:solidFill>
                <a:srgbClr val="461E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2160"/>
            <a:ext cx="12192000" cy="10058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393191"/>
            <a:ext cx="7843878" cy="758953"/>
          </a:xfrm>
        </p:spPr>
        <p:txBody>
          <a:bodyPr>
            <a:noAutofit/>
          </a:bodyPr>
          <a:lstStyle/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923544" y="1271385"/>
            <a:ext cx="10826496" cy="2285631"/>
          </a:xfrm>
        </p:spPr>
        <p:txBody>
          <a:bodyPr>
            <a:noAutofit/>
          </a:bodyPr>
          <a:lstStyle/>
          <a:p>
            <a:pPr marL="0" lvl="6" indent="360000">
              <a:lnSpc>
                <a:spcPct val="150000"/>
              </a:lnSpc>
              <a:spcBef>
                <a:spcPts val="0"/>
              </a:spcBef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indent="360000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lvl="6" indent="360000">
              <a:lnSpc>
                <a:spcPct val="150000"/>
              </a:lnSpc>
              <a:spcBef>
                <a:spcPts val="0"/>
              </a:spcBef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avatars.mds.yandex.net/i?id=ef18962dde271fb737f21a285ce3c0a9b6666a70-523331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71" y="3745790"/>
            <a:ext cx="2316525" cy="17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7160"/>
            <a:ext cx="9144000" cy="158093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ДИАГНОСТИКА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7824" y="1993392"/>
            <a:ext cx="9790176" cy="360350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диагностика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мероприятий, проводимых специалистом для оценки уровня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устной и письменной речи, выявления возможных отклонений и разработки рекомендаций по их устранению.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диагностики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определить индивидуальные особенности каждого ребенка, выявить причины нарушения речи и разработать индивидуальный коррекционно-развивающий маршрут.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-155447"/>
            <a:ext cx="7843878" cy="12435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ДИАГНОСТИКИ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66944" y="1993392"/>
            <a:ext cx="6574536" cy="3246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Ориентировочный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Диагностический 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Аналитический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Прогностический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/>
          </a:p>
        </p:txBody>
      </p:sp>
      <p:pic>
        <p:nvPicPr>
          <p:cNvPr id="6" name="Picture 2" descr="https://avatars.mds.yandex.net/i?id=d032fa98e49de5a0bc5cd6340bce6f66632678ff-538305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203704"/>
            <a:ext cx="4206240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1304"/>
            <a:ext cx="12313502" cy="9966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273949"/>
            <a:ext cx="7843878" cy="110505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ОРИЕНТИРОВОЧНЫЙ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31520" y="1718099"/>
            <a:ext cx="10826496" cy="40243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из: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ознакомления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документами (педагогические,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медицинские);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</a:p>
          <a:p>
            <a:pPr marL="342900" indent="-342900" algn="l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работ ребенка (рисунки, творческие поделки, тетради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данных об индивидуально-типологических особенностях ребенка,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моторного, речевого, психического анамнеза.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задач позволяет сформировать адекватный возрастным и речевым возможностям, а также интересам ребенка пакет диагностических материалов.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666"/>
            <a:ext cx="12313502" cy="10033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273949"/>
            <a:ext cx="7843878" cy="114289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24128" y="1515792"/>
            <a:ext cx="10195560" cy="4239925"/>
          </a:xfrm>
        </p:spPr>
        <p:txBody>
          <a:bodyPr>
            <a:normAutofit fontScale="62500" lnSpcReduction="20000"/>
          </a:bodyPr>
          <a:lstStyle/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собственно процедуру обследования речи ребенка.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взаимодействие логопеда и ребенка направлено на выяснение следующих моментов:</a:t>
            </a:r>
          </a:p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языковые средства сформированы к моменту обследования</a:t>
            </a:r>
          </a:p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языковые средства не сформированы к моменту обследования; </a:t>
            </a:r>
          </a:p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языковых средств. 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3912"/>
            <a:ext cx="12192000" cy="704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273949"/>
            <a:ext cx="7843878" cy="9147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3" y="1379004"/>
            <a:ext cx="11836355" cy="4774908"/>
          </a:xfrm>
        </p:spPr>
        <p:txBody>
          <a:bodyPr>
            <a:normAutofit fontScale="25000" lnSpcReduction="20000"/>
          </a:bodyPr>
          <a:lstStyle/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диагностики входят следующие обследования: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ртикуляционного аппарата,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фонетической стороны речи,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логовой структуры слова,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онематических процессов,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остояние связной речи,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ловаря,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рамматического строя речи, 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мпрессивной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речи,</a:t>
            </a:r>
          </a:p>
          <a:p>
            <a:pPr marL="1714500" indent="-11430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остояния навыков письма и чтения.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Таким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логопедов будут волновать не только те недочеты, которые имеются у ребенка в речи, но и каким образом языковые средства сформированы к моменту обследования.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666"/>
            <a:ext cx="12313502" cy="10033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37161"/>
            <a:ext cx="7843878" cy="84124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ОБСЛЕДОВАНИЯ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72" y="1106425"/>
            <a:ext cx="3511169" cy="46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84" y="1106424"/>
            <a:ext cx="3611265" cy="47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5849515"/>
            <a:ext cx="12188952" cy="1248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122" y="192025"/>
            <a:ext cx="8441286" cy="11869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7824" y="1563623"/>
            <a:ext cx="9790176" cy="4370833"/>
          </a:xfrm>
        </p:spPr>
        <p:txBody>
          <a:bodyPr>
            <a:noAutofit/>
          </a:bodyPr>
          <a:lstStyle/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аналитического этапа является интерпретация полученных данных и заполнение речевой карты, которая является обязательным отчетным документом логопеда, независимо от его места работы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обязательно указывается структура речевого нарушения, его первичность/вторичность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обследования состоит не столько в констатации определенного речевого нарушения, сколько в поиске путей, позволяющих данный дефект преодолеть, то есть спрогнозировать дальнейшую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1115</Words>
  <Application>Microsoft Office PowerPoint</Application>
  <PresentationFormat>Широкоэкранный</PresentationFormat>
  <Paragraphs>123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Этапы и методы логопедической диагностики обучающихся </vt:lpstr>
      <vt:lpstr>ЛОГОПЕДИЧЕСКАЯ ДИАГНОСТИКА</vt:lpstr>
      <vt:lpstr>ЭТАПЫ ДИАГНОСТИКИ</vt:lpstr>
      <vt:lpstr>ЭТАП  ОРИЕНТИРОВОЧНЫЙ</vt:lpstr>
      <vt:lpstr>ЭТАП  ДИАГНОСТИЧЕСКИЙ</vt:lpstr>
      <vt:lpstr>ЭТАП  ДИАГНОСТИЧЕСКИЙ</vt:lpstr>
      <vt:lpstr>ПРОТОКОЛ ОБСЛЕДОВАНИЯ</vt:lpstr>
      <vt:lpstr>ЭТАП  АНАЛИТИЧЕСКИЙ</vt:lpstr>
      <vt:lpstr>ЭТАП  ПРОГНОСТИЧЕСКИЙ</vt:lpstr>
      <vt:lpstr>ЭТАП  ИНФОРМИРОВАНИЯ РОДИТЕЛЕЙ</vt:lpstr>
      <vt:lpstr>ЭТАП  ИНФОРМИРОВАНИЯ РОДИТЕЛЕЙ</vt:lpstr>
      <vt:lpstr>УСЛОВИЯ  ПРОВЕДЕНИЯ ДИАГНОСТИКИ</vt:lpstr>
      <vt:lpstr>УСЛОВИЯ  ПРОВЕДЕНИЯ ДИАГНОСТИКИ</vt:lpstr>
      <vt:lpstr>ЗАКЛЮЧЕНИЕ</vt:lpstr>
      <vt:lpstr>МЕТОДИКИ  ОБСЛЕДОВАНИЯ </vt:lpstr>
      <vt:lpstr>МЕТОДИКИ  ОБСЛЕДОВАНИЯ </vt:lpstr>
      <vt:lpstr>Методика Фотековой Т.А. </vt:lpstr>
      <vt:lpstr>Методика Фотековой Т.А. </vt:lpstr>
      <vt:lpstr>Проверка фонематического восприятия.</vt:lpstr>
      <vt:lpstr>«Вкусное варенье»</vt:lpstr>
      <vt:lpstr>Исследование звукопроизношения</vt:lpstr>
      <vt:lpstr>Проверка сформированности  звукослоговой структуры слова.</vt:lpstr>
      <vt:lpstr>Методика Фотековой Т.А. </vt:lpstr>
      <vt:lpstr>Методика Фотековой Т.А.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Zauch</dc:creator>
  <cp:lastModifiedBy>001</cp:lastModifiedBy>
  <cp:revision>69</cp:revision>
  <dcterms:created xsi:type="dcterms:W3CDTF">2025-10-21T10:14:01Z</dcterms:created>
  <dcterms:modified xsi:type="dcterms:W3CDTF">2025-10-28T07:00:55Z</dcterms:modified>
</cp:coreProperties>
</file>