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326" r:id="rId3"/>
    <p:sldId id="257" r:id="rId4"/>
    <p:sldId id="327" r:id="rId5"/>
    <p:sldId id="368" r:id="rId6"/>
    <p:sldId id="339" r:id="rId7"/>
    <p:sldId id="333" r:id="rId8"/>
    <p:sldId id="334" r:id="rId9"/>
    <p:sldId id="335" r:id="rId10"/>
    <p:sldId id="336" r:id="rId11"/>
    <p:sldId id="337" r:id="rId12"/>
    <p:sldId id="338" r:id="rId13"/>
    <p:sldId id="340" r:id="rId14"/>
    <p:sldId id="341" r:id="rId15"/>
    <p:sldId id="328" r:id="rId16"/>
    <p:sldId id="329" r:id="rId17"/>
    <p:sldId id="330" r:id="rId18"/>
    <p:sldId id="331" r:id="rId19"/>
    <p:sldId id="332" r:id="rId20"/>
    <p:sldId id="308" r:id="rId21"/>
    <p:sldId id="324" r:id="rId22"/>
    <p:sldId id="325" r:id="rId23"/>
  </p:sldIdLst>
  <p:sldSz cx="9144000" cy="5143500" type="screen16x9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126" y="1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D8E6A-3EB9-4F4F-83A0-CD83EC3947F7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4EAAF-B0F3-4FC2-AEBA-6071F5067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096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9062F-E08C-4000-B0CE-1987B1F0AB3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575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300" y="569214"/>
            <a:ext cx="845312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8300" y="3341715"/>
            <a:ext cx="8457276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9" name="TextBox 8"/>
          <p:cNvSpPr txBox="1"/>
          <p:nvPr userDrawn="1"/>
        </p:nvSpPr>
        <p:spPr>
          <a:xfrm>
            <a:off x="4139952" y="477416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ГБУ СО «Ирбитский ЦППМСП» 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|</a:t>
            </a:r>
            <a:r>
              <a:rPr lang="en-US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detiirbita.ru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3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40" y="4844840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5" y="4844840"/>
            <a:ext cx="984019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65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11085"/>
            <a:ext cx="1971675" cy="431806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40" y="4844840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5" y="4844840"/>
            <a:ext cx="984019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899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ЦППМСП\Стиль\фон.jpg"/>
          <p:cNvPicPr>
            <a:picLocks noChangeAspect="1" noChangeArrowheads="1"/>
          </p:cNvPicPr>
          <p:nvPr userDrawn="1"/>
        </p:nvPicPr>
        <p:blipFill>
          <a:blip r:embed="rId2" cstate="print"/>
          <a:srcRect l="5726"/>
          <a:stretch>
            <a:fillRect/>
          </a:stretch>
        </p:blipFill>
        <p:spPr bwMode="auto">
          <a:xfrm>
            <a:off x="6" y="4"/>
            <a:ext cx="9143999" cy="5143499"/>
          </a:xfrm>
          <a:prstGeom prst="rect">
            <a:avLst/>
          </a:prstGeom>
          <a:noFill/>
        </p:spPr>
      </p:pic>
      <p:sp>
        <p:nvSpPr>
          <p:cNvPr id="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179514" y="141480"/>
            <a:ext cx="8784976" cy="486054"/>
          </a:xfrm>
        </p:spPr>
        <p:txBody>
          <a:bodyPr>
            <a:normAutofit/>
          </a:bodyPr>
          <a:lstStyle>
            <a:lvl1pPr algn="l">
              <a:defRPr sz="2025" b="1" baseline="0">
                <a:solidFill>
                  <a:srgbClr val="E83425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4" name="Текст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4" y="735546"/>
            <a:ext cx="8784976" cy="4266474"/>
          </a:xfrm>
        </p:spPr>
        <p:txBody>
          <a:bodyPr>
            <a:normAutofit/>
          </a:bodyPr>
          <a:lstStyle>
            <a:lvl1pPr>
              <a:buNone/>
              <a:defRPr sz="1013" baseline="0">
                <a:solidFill>
                  <a:srgbClr val="E83425"/>
                </a:solidFill>
              </a:defRPr>
            </a:lvl1pPr>
          </a:lstStyle>
          <a:p>
            <a:pPr lvl="0"/>
            <a:r>
              <a:rPr lang="ru-RU" dirty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1801386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14954"/>
            <a:ext cx="8707121" cy="682610"/>
          </a:xfrm>
        </p:spPr>
        <p:txBody>
          <a:bodyPr/>
          <a:lstStyle>
            <a:lvl1pPr marL="0"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1" y="1005576"/>
            <a:ext cx="8694419" cy="33962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9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40" y="4844840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5" y="4844840"/>
            <a:ext cx="984019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50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40" y="4844840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5" y="4844840"/>
            <a:ext cx="984019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91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40" y="4844840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5" y="4844840"/>
            <a:ext cx="984019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35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40" y="4844840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25345" y="4844840"/>
            <a:ext cx="984019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985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40" y="4844840"/>
            <a:ext cx="3617103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5" y="4844840"/>
            <a:ext cx="984019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80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4844840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40"/>
            <a:ext cx="3486150" cy="27384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5" y="4844840"/>
            <a:ext cx="984019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19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3686307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40" y="4844840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5" y="4844840"/>
            <a:ext cx="984019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177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250" y="214953"/>
            <a:ext cx="8707121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949" y="1384301"/>
            <a:ext cx="868172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4844840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4139952" y="477416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ГБУ СО «Ирбитский ЦППМСП» 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|</a:t>
            </a:r>
            <a:r>
              <a:rPr lang="en-US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detiirbita.ru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5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detiirbita" TargetMode="External"/><Relationship Id="rId2" Type="http://schemas.openxmlformats.org/officeDocument/2006/relationships/hyperlink" Target="mailto:detiirbita-iz@yandex.ru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detiirbita.ru" TargetMode="External"/><Relationship Id="rId5" Type="http://schemas.openxmlformats.org/officeDocument/2006/relationships/hyperlink" Target="mailto:pmpk.irbit@yandex.ru" TargetMode="External"/><Relationship Id="rId4" Type="http://schemas.openxmlformats.org/officeDocument/2006/relationships/hyperlink" Target="mailto:detiirbita-iz@yandex.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8300" y="627534"/>
            <a:ext cx="8453120" cy="266429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«Ключевые моменты</a:t>
            </a:r>
            <a:br>
              <a:rPr lang="ru-RU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выявления и сопровождения</a:t>
            </a:r>
            <a:br>
              <a:rPr lang="ru-RU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детей, </a:t>
            </a:r>
            <a:br>
              <a:rPr lang="ru-RU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имеющих нарушения развития»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651870"/>
            <a:ext cx="8457276" cy="864096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Большакова Людмила Николаевна, руководитель ТПМПК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D3975BC-436D-35B7-A033-305AED7BC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3478"/>
            <a:ext cx="8640960" cy="453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3128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A66B68-0CE9-C575-54B1-B82371A51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3478"/>
            <a:ext cx="8568952" cy="462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323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BCAD87A-C9ED-8A1D-9402-6B76A66A5F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420"/>
          <a:stretch/>
        </p:blipFill>
        <p:spPr bwMode="auto">
          <a:xfrm>
            <a:off x="251520" y="229892"/>
            <a:ext cx="8604956" cy="449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48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A2ECD-EEF5-D3FE-E7FD-016A7BBFA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компенсации нарушений в школе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1C9F85-ACD4-81B2-5450-3A54EA1EC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1" y="1005576"/>
            <a:ext cx="8694419" cy="3654406"/>
          </a:xfrm>
        </p:spPr>
        <p:txBody>
          <a:bodyPr>
            <a:normAutofit/>
          </a:bodyPr>
          <a:lstStyle/>
          <a:p>
            <a:pPr marL="90488" indent="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Медицинские:</a:t>
            </a:r>
          </a:p>
          <a:p>
            <a:pPr marL="541338" indent="-1825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и лечение у врача-невролога, врача-психиатра.</a:t>
            </a:r>
          </a:p>
          <a:p>
            <a:pPr marL="35877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1338" indent="-1825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Семейные:</a:t>
            </a:r>
          </a:p>
          <a:p>
            <a:pPr marL="541338" indent="-1825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лечение.</a:t>
            </a:r>
          </a:p>
          <a:p>
            <a:pPr marL="541338" indent="-1825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дня.</a:t>
            </a:r>
          </a:p>
          <a:p>
            <a:pPr marL="541338" indent="-1825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рекомендаций специалистов (педагога-психолога, учителя-логопеда, учителя-дефектолога, педагогов).</a:t>
            </a:r>
          </a:p>
          <a:p>
            <a:pPr marL="541338" indent="-1825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выполнением домашнего задания, помощь при трудностях.</a:t>
            </a:r>
          </a:p>
          <a:p>
            <a:pPr marL="541338" indent="-1825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Социальные:</a:t>
            </a:r>
          </a:p>
          <a:p>
            <a:pPr marL="644525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положительно окрашенных взаимоотношений учителя с детьми, детей с детьми, педагогов с родителями.</a:t>
            </a:r>
          </a:p>
          <a:p>
            <a:pPr marL="644525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 взаимодействия учителя с детьми, соответствующие индивидуальным особенностям детей.</a:t>
            </a:r>
          </a:p>
          <a:p>
            <a:pPr marL="644525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850" indent="-90488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627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3FBCBC-27F5-F7A1-859F-09857B5E1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214954"/>
            <a:ext cx="8707121" cy="628604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Особые образовательные потребности детей с ЗПР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EFD3C-6A89-221D-D702-CE90C0696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1" y="1023504"/>
            <a:ext cx="6798021" cy="3636477"/>
          </a:xfrm>
        </p:spPr>
        <p:txBody>
          <a:bodyPr>
            <a:normAutofit/>
          </a:bodyPr>
          <a:lstStyle/>
          <a:p>
            <a:pPr marL="0" indent="1825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None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нуждаются в том, чтобы:</a:t>
            </a:r>
          </a:p>
          <a:p>
            <a:pPr marL="358775" indent="-920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Symbol" panose="05050102010706020507" pitchFamily="18" charset="2"/>
              <a:buChar char="-"/>
            </a:pP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содержание общеобразовательных предметов были внесены корректировки: </a:t>
            </a:r>
          </a:p>
          <a:p>
            <a:pPr marL="7175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введение пропедевтических курсов, </a:t>
            </a:r>
          </a:p>
          <a:p>
            <a:pPr marL="7175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адаптирование и более мелкое дозирование учебного материала;</a:t>
            </a:r>
          </a:p>
          <a:p>
            <a:pPr marL="35877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Symbol" panose="05050102010706020507" pitchFamily="18" charset="2"/>
              <a:buChar char="-"/>
            </a:pP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были изменены  способы и условия подачи учебного материала, а также время, отводимое на его закрепление и усвоение;</a:t>
            </a:r>
          </a:p>
          <a:p>
            <a:pPr marL="35877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Symbol" panose="05050102010706020507" pitchFamily="18" charset="2"/>
              <a:buChar char="-"/>
            </a:pP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и способы контроля  (предъявление контрольных  заданий, условия и темп их выполнения) соответствовали индивидуальным возможностям ученика;</a:t>
            </a:r>
          </a:p>
          <a:p>
            <a:pPr marL="35877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Symbol" panose="05050102010706020507" pitchFamily="18" charset="2"/>
              <a:buChar char="-"/>
            </a:pP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были предусмотрены  коррекционные занятия, направленные на коррекцию вторичных нарушений и отклонений в развитии;</a:t>
            </a:r>
          </a:p>
          <a:p>
            <a:pPr marL="35877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Symbol" panose="05050102010706020507" pitchFamily="18" charset="2"/>
              <a:buChar char="-"/>
            </a:pP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 окружала спокойная и доброжелательная атмосфера.</a:t>
            </a:r>
          </a:p>
          <a:p>
            <a:pPr marL="90488" indent="176213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s://thumbs.dreamstime.com/z/%D1%80%D0%B0%D1%81%D0%BA%D1%80%D1%8B%D1%82%D1%8B%D0%B5-%D0%B8-%D0%B7%D0%B0%D0%BA%D1%80%D1%8B%D1%82%D1%8B%D0%B5-%D0%BA%D0%BD%D0%B8%D0%B3%D0%B8-%D0%B8-%D0%BF%D0%B5%D1%80%D0%B5%D1%87%D0%B5%D0%BD%D1%8C-%D0%BD%D0%B0-%D0%B1%D0%B5-%D0%B8%D0%B7%D0%BD%D0%B5-66564048.jpg">
            <a:extLst>
              <a:ext uri="{FF2B5EF4-FFF2-40B4-BE49-F238E27FC236}">
                <a16:creationId xmlns:a16="http://schemas.microsoft.com/office/drawing/2014/main" id="{3A0DAE88-E042-8192-3FC6-975E36193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b="12037"/>
          <a:stretch>
            <a:fillRect/>
          </a:stretch>
        </p:blipFill>
        <p:spPr bwMode="auto">
          <a:xfrm>
            <a:off x="7020272" y="2283718"/>
            <a:ext cx="1952392" cy="1836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2751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BE18E-F8F5-E1AF-7C94-93B50420E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214954"/>
            <a:ext cx="8707121" cy="556596"/>
          </a:xfrm>
        </p:spPr>
        <p:txBody>
          <a:bodyPr>
            <a:normAutofit/>
          </a:bodyPr>
          <a:lstStyle/>
          <a:p>
            <a:pPr algn="ctr"/>
            <a:r>
              <a:rPr lang="ru-RU" sz="32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Модификация программ учебных предметов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50090F-4A59-3D41-F069-0C69F721D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629" y="771550"/>
            <a:ext cx="7286151" cy="396044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defRPr/>
            </a:pP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составлении адаптированной образовательной программы  по общеобразовательным предметам необходимо предусмотреть:</a:t>
            </a:r>
          </a:p>
          <a:p>
            <a:pPr marL="717550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Symbol" panose="05050102010706020507" pitchFamily="18" charset="2"/>
              <a:buChar char="-"/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частичное выполнение общей учебной программы в соответствии с возможностями учащегося, снизить объем и глубину изучаемого материала;</a:t>
            </a:r>
          </a:p>
          <a:p>
            <a:pPr marL="717550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Symbol" panose="05050102010706020507" pitchFamily="18" charset="2"/>
              <a:buChar char="-"/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пересмотреть учебные достижения по каждому предмету (кроме тех, которые не вызывают затруднений у ученика),  требования к достижениям должны быть четко сформулированы;</a:t>
            </a:r>
          </a:p>
          <a:p>
            <a:pPr marL="717550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Symbol" panose="05050102010706020507" pitchFamily="18" charset="2"/>
              <a:buChar char="-"/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снизить требования к усвоению второстепенного материала, оставив неизменными требования к основному материалу учебного курса;</a:t>
            </a:r>
          </a:p>
          <a:p>
            <a:pPr marL="717550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Symbol" panose="05050102010706020507" pitchFamily="18" charset="2"/>
              <a:buChar char="-"/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определить время, необходимое для изучения каждой темы;</a:t>
            </a:r>
          </a:p>
          <a:p>
            <a:pPr marL="717550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Font typeface="Symbol" panose="05050102010706020507" pitchFamily="18" charset="2"/>
              <a:buChar char="-"/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предусмотреть, в случае необходимости, пропедевтические периоды. </a:t>
            </a:r>
          </a:p>
        </p:txBody>
      </p:sp>
      <p:pic>
        <p:nvPicPr>
          <p:cNvPr id="4" name="Picture 2" descr="https://xn----8sbafpvmb4ccfed.xn--p1ai/media/posts/uchitel/uchitel-s-knigoj.jpg">
            <a:extLst>
              <a:ext uri="{FF2B5EF4-FFF2-40B4-BE49-F238E27FC236}">
                <a16:creationId xmlns:a16="http://schemas.microsoft.com/office/drawing/2014/main" id="{C718553B-E242-08C7-AC10-F1B0A1010F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1396" t="-1299" r="6786"/>
          <a:stretch/>
        </p:blipFill>
        <p:spPr bwMode="auto">
          <a:xfrm>
            <a:off x="7508402" y="1716655"/>
            <a:ext cx="1489319" cy="2151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650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C5667-706B-EA65-0AF3-E1838C089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51470"/>
            <a:ext cx="8707121" cy="108012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Модификация способов  контроля и оценки знаний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A9530C-8E53-BACD-BED6-EEDB6768A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1" y="1131590"/>
            <a:ext cx="6726013" cy="3528392"/>
          </a:xfrm>
        </p:spPr>
        <p:txBody>
          <a:bodyPr>
            <a:normAutofit fontScale="85000" lnSpcReduction="10000"/>
          </a:bodyPr>
          <a:lstStyle/>
          <a:p>
            <a:pPr marL="43434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</a:pPr>
            <a:r>
              <a:rPr lang="ru-RU" alt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индивидуальной шкалы оценок  в соответствии с успехами и затраченными усилиями учащегося с ОВЗ (личностное оценивание, а не нормативное).</a:t>
            </a:r>
          </a:p>
          <a:p>
            <a:pPr marL="43434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</a:pPr>
            <a:r>
              <a:rPr lang="ru-RU" alt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Разрешение переделать задание, с которым ученик не справился.</a:t>
            </a:r>
          </a:p>
          <a:p>
            <a:pPr marL="43434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</a:pPr>
            <a:r>
              <a:rPr lang="ru-RU" alt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Объяснение учащимся сущности контрольного задания в доступной для них форме (показ образца выполнения,  упрощенная формулировка задания,  разрешение выполнить пробу и пр.).</a:t>
            </a:r>
          </a:p>
          <a:p>
            <a:pPr marL="43434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</a:pPr>
            <a:r>
              <a:rPr lang="ru-RU" alt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Разрешение устных ответов по читаемым текстам.</a:t>
            </a:r>
          </a:p>
          <a:p>
            <a:pPr marL="43434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</a:pPr>
            <a:r>
              <a:rPr lang="ru-RU" alt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Оценка содержания выполненной работы отдельно от ее правописания, аккуратности, скорости выполнения и других второстепенных показателей.</a:t>
            </a:r>
          </a:p>
          <a:p>
            <a:pPr marL="43434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</a:pPr>
            <a:r>
              <a:rPr lang="ru-RU" alt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Дополнительное время для выполнения контрольной работы, тестов.</a:t>
            </a:r>
          </a:p>
        </p:txBody>
      </p:sp>
      <p:pic>
        <p:nvPicPr>
          <p:cNvPr id="4" name="Picture 2" descr="https://www.schule-und-familie.de/assets/images/Malen/Schule/_th7_schueler-schreibt.jpg">
            <a:extLst>
              <a:ext uri="{FF2B5EF4-FFF2-40B4-BE49-F238E27FC236}">
                <a16:creationId xmlns:a16="http://schemas.microsoft.com/office/drawing/2014/main" id="{E1B7BA53-A36B-3F58-29FF-45BC60C75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5455" y="1635646"/>
            <a:ext cx="1988509" cy="2338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6865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8407CC-3B09-3D70-6136-064BB63E6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49" y="74303"/>
            <a:ext cx="8707121" cy="68261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Способы облегчения трудных заданий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13D8CA-8469-6AC0-1159-2BCA197A7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1" y="1005576"/>
            <a:ext cx="6726013" cy="3510390"/>
          </a:xfrm>
        </p:spPr>
        <p:txBody>
          <a:bodyPr>
            <a:normAutofit/>
          </a:bodyPr>
          <a:lstStyle/>
          <a:p>
            <a:pPr marL="450850" indent="-268288">
              <a:buClrTx/>
              <a:buFont typeface="Symbol" panose="05050102010706020507" pitchFamily="18" charset="2"/>
              <a:buChar char="-"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Дополнительные наводящие вопросы.</a:t>
            </a:r>
          </a:p>
          <a:p>
            <a:pPr marL="450850" indent="-268288">
              <a:buClrTx/>
              <a:buFont typeface="Symbol" panose="05050102010706020507" pitchFamily="18" charset="2"/>
              <a:buChar char="-"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Картинные планы, опорные, обобщающие схемы, программированные карточки, графические модели, карточки – помощницы.</a:t>
            </a:r>
          </a:p>
          <a:p>
            <a:pPr marL="450850" indent="-268288">
              <a:buClrTx/>
              <a:buFont typeface="Symbol" panose="05050102010706020507" pitchFamily="18" charset="2"/>
              <a:buChar char="-"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Карточки с алгоритмом описания решения задач.</a:t>
            </a:r>
          </a:p>
          <a:p>
            <a:pPr marL="450850" indent="-268288">
              <a:buClrTx/>
              <a:buFont typeface="Symbol" panose="05050102010706020507" pitchFamily="18" charset="2"/>
              <a:buChar char="-"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Разъясняющая помощь в выполнении определенных операций.</a:t>
            </a:r>
          </a:p>
          <a:p>
            <a:pPr marL="450850" indent="-268288">
              <a:buClrTx/>
              <a:buFont typeface="Symbol" panose="05050102010706020507" pitchFamily="18" charset="2"/>
              <a:buChar char="-"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Образцы решения задач.</a:t>
            </a:r>
          </a:p>
          <a:p>
            <a:pPr marL="450850" indent="-268288">
              <a:buClrTx/>
              <a:buFont typeface="Symbol" panose="05050102010706020507" pitchFamily="18" charset="2"/>
              <a:buChar char="-"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Поэтапная проверка задач, примеров, упражнений.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razukraska.ru/wp-content/gallery/shkoldoska/shkoladoska4.gif">
            <a:extLst>
              <a:ext uri="{FF2B5EF4-FFF2-40B4-BE49-F238E27FC236}">
                <a16:creationId xmlns:a16="http://schemas.microsoft.com/office/drawing/2014/main" id="{3B14D8B5-7344-990F-4A6B-5F7A48EA0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9217" r="3217"/>
          <a:stretch>
            <a:fillRect/>
          </a:stretch>
        </p:blipFill>
        <p:spPr bwMode="auto">
          <a:xfrm flipH="1">
            <a:off x="6948264" y="2283718"/>
            <a:ext cx="2073889" cy="1935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5137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29515-ED02-D8A3-D373-700D567CB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123478"/>
            <a:ext cx="8707121" cy="77408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режиму организации урока </a:t>
            </a:r>
            <a:br>
              <a:rPr lang="ru-RU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инклюзивном классе (с детьми с УО и ЗПР)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2CBC0F-A168-EC4F-631C-D1818DEFF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1" y="1005576"/>
            <a:ext cx="8694419" cy="3654406"/>
          </a:xfrm>
        </p:spPr>
        <p:txBody>
          <a:bodyPr>
            <a:normAutofit fontScale="92500"/>
          </a:bodyPr>
          <a:lstStyle/>
          <a:p>
            <a:pPr marL="182563" indent="268288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Четкий алгоритм урока. </a:t>
            </a:r>
          </a:p>
          <a:p>
            <a:pPr marL="182563" indent="268288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Привыкая к определенному алгоритму, дети становятся более организованными. </a:t>
            </a:r>
          </a:p>
          <a:p>
            <a:pPr marL="182563" indent="268288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Задания для детей с ОВЗ должны отвечать определенному алгоритму действий.</a:t>
            </a:r>
          </a:p>
          <a:p>
            <a:pPr marL="182563" indent="268288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Большое количество использования наглядности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упрощения восприятия материала. </a:t>
            </a:r>
          </a:p>
          <a:p>
            <a:pPr marL="182563" indent="268288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Причина в том, что дети с интеллектуальным недоразвитием при восприятии материала опираются на сохранное у них наглядно-образное мышление. Не могут в полном объеме использовать словесно-логическое мышление, поскольку оно у них нарушено или имеет замедленный характер. </a:t>
            </a:r>
          </a:p>
          <a:p>
            <a:pPr marL="182563" indent="268288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Смена разных видов деятельности с целью учета слабого внимания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истощаемости и пресыщения однообразной деятельностью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с ограниченными возможностями здоровья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90488" indent="176213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67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8C7568-FE08-E65A-A9FF-9D23A0E64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Индивидуализация обучения ребенка с ЗПР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38B262-1D99-C9DB-D15C-2721CA1E6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1" y="1005576"/>
            <a:ext cx="8694419" cy="3654406"/>
          </a:xfrm>
        </p:spPr>
        <p:txBody>
          <a:bodyPr>
            <a:normAutofit lnSpcReduction="10000"/>
          </a:bodyPr>
          <a:lstStyle/>
          <a:p>
            <a:pPr marL="0" indent="35877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Учитывать:</a:t>
            </a:r>
          </a:p>
          <a:p>
            <a:pPr marL="717550" indent="-176213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эмоционально-волевой сферы.</a:t>
            </a:r>
          </a:p>
          <a:p>
            <a:pPr marL="717550" indent="-176213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Истощаемость и низкий темп работы.</a:t>
            </a:r>
          </a:p>
          <a:p>
            <a:pPr marL="717550" indent="-176213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восприятия, памяти, мышления.</a:t>
            </a:r>
          </a:p>
          <a:p>
            <a:pPr marL="0" indent="35877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задания на формирование и развитие мелкой моторики.</a:t>
            </a:r>
          </a:p>
          <a:p>
            <a:pPr marL="0" indent="35877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речевое сопровождение заданий.</a:t>
            </a:r>
          </a:p>
          <a:p>
            <a:pPr marL="0" indent="35877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задания.</a:t>
            </a:r>
          </a:p>
          <a:p>
            <a:pPr marL="0" indent="35877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организовывать и направлять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детей из-за низкой степени устойчивости внимания. </a:t>
            </a:r>
          </a:p>
          <a:p>
            <a:pPr marL="90488" indent="176213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09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71017-6EE4-E7F0-DE72-3CB067955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Задержка психического развития (ЗПР)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97652F-5078-64B8-1CA9-19F30997D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1" y="1005576"/>
            <a:ext cx="8694419" cy="3654406"/>
          </a:xfrm>
        </p:spPr>
        <p:txBody>
          <a:bodyPr>
            <a:normAutofit fontScale="77500" lnSpcReduction="20000"/>
          </a:bodyPr>
          <a:lstStyle/>
          <a:p>
            <a:pPr marL="90488" indent="176213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Задержка психического развития </a:t>
            </a:r>
            <a:r>
              <a:rPr lang="ru-RU" sz="19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это темповое отставание развития психических процессов (внимания, памяти, мышления) и незрелость эмоционально-волевой сферы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детей, которые потенциально могут быть преодолены с помощью специально организованного обучения и воспитания.</a:t>
            </a:r>
          </a:p>
          <a:p>
            <a:pPr marL="90488" indent="176213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2667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Задержка психического развития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характеризуется </a:t>
            </a:r>
          </a:p>
          <a:p>
            <a:pPr marL="541338" indent="2682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  <a:tabLst>
                <a:tab pos="541338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недостаточным уровнем развития: </a:t>
            </a:r>
          </a:p>
          <a:p>
            <a:pPr marL="541338" indent="2682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  <a:tabLst>
                <a:tab pos="541338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моторики, </a:t>
            </a:r>
          </a:p>
          <a:p>
            <a:pPr marL="541338" indent="2682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  <a:tabLst>
                <a:tab pos="541338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речи, </a:t>
            </a:r>
          </a:p>
          <a:p>
            <a:pPr marL="541338" indent="2682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  <a:tabLst>
                <a:tab pos="541338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внимания, </a:t>
            </a:r>
          </a:p>
          <a:p>
            <a:pPr marL="541338" indent="2682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  <a:tabLst>
                <a:tab pos="541338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памяти, </a:t>
            </a:r>
          </a:p>
          <a:p>
            <a:pPr marL="541338" indent="2682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  <a:tabLst>
                <a:tab pos="541338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мышления,</a:t>
            </a:r>
          </a:p>
          <a:p>
            <a:pPr marL="541338" indent="2682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  <a:tabLst>
                <a:tab pos="541338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регуляции и саморегуляции поведения, </a:t>
            </a:r>
          </a:p>
          <a:p>
            <a:pPr marL="541338" indent="2682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  <a:tabLst>
                <a:tab pos="541338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примитивностью и неустойчивостью эмоций, </a:t>
            </a:r>
          </a:p>
          <a:p>
            <a:pPr marL="541338" indent="2682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  <a:tabLst>
                <a:tab pos="541338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плохой успеваемостью в школе.</a:t>
            </a:r>
          </a:p>
          <a:p>
            <a:pPr marL="90488" indent="9207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0488" indent="92075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s://ds04.infourok.ru/uploads/ex/0e18/00151cb7-1b92204f/img1.jpg">
            <a:extLst>
              <a:ext uri="{FF2B5EF4-FFF2-40B4-BE49-F238E27FC236}">
                <a16:creationId xmlns:a16="http://schemas.microsoft.com/office/drawing/2014/main" id="{5F03D2F4-B913-98EB-1822-CC96CA8CF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5518" t="27481" r="25408"/>
          <a:stretch>
            <a:fillRect/>
          </a:stretch>
        </p:blipFill>
        <p:spPr bwMode="auto">
          <a:xfrm>
            <a:off x="5868144" y="1923678"/>
            <a:ext cx="2445019" cy="2709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0276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09DEA-C085-648B-339A-5FEA3A4F5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214954"/>
            <a:ext cx="8707121" cy="8446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 для обследования на ПМПК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4AF60A-BB60-2AC3-23DF-FFAE882A8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1" y="1005576"/>
            <a:ext cx="8694419" cy="358239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Свидетельство  о рождении ребёнка (копия).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Паспорт родителя (законного представителя).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Для законных представителей: документы, подтверждающие полномочия на представление прав ребенка (удостоверение опекуна или постановление об опеке, постановление о передаче ребенка в приемную семью).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Амбулаторная карта из детской поликлиники (с рождения).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Медицинская выписка из амбулаторной карты (заполняется врачом-педиатром с указанием результатов осмотров специалистов: врача-окулиста, врача-отоларинголога, хирурга-ортопеда, врача-психиатра, врача-невролога).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Справка МСЭ (при наличии категории «ребенок-инвалид»). Справка об обучении на дому (при наличии).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Психолого-педагогическая характеристика, логопедическое заключение (при наличии логопеда в ОО), копия табеля успеваемости на ребенка из образовательной организации, копии контрольных работ по русскому языку и математике.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Работы ребенка: рабочие тетради (для школьников - по русскому языку, математике, для дошкольников - рисунки)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При повторном осмотре на ПМПК:     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копия Заключения прошлого обследования ПМПК;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«Индивидуальная карта учета динамики развития ребенка» из образовательной организации (при наличии)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для учащихся 9 класса (перед ГИА) предоставлять приказ о переводе на обучение по адаптированной программе, в характеристике или в отдельном документе указывать ФИО и номер телефона педагога (завуча), ответственного за организацию ГИА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0488" indent="268288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859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A0B7E6-FF28-139B-2643-5E7898F76F46}"/>
              </a:ext>
            </a:extLst>
          </p:cNvPr>
          <p:cNvSpPr txBox="1"/>
          <p:nvPr/>
        </p:nvSpPr>
        <p:spPr>
          <a:xfrm>
            <a:off x="3779912" y="-185555"/>
            <a:ext cx="45720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detiirbita-iz@yandex.ru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18ED5CF-BAED-01CE-9681-CFCEEB5E8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1468" y="3651870"/>
            <a:ext cx="2563688" cy="2534343"/>
          </a:xfrm>
        </p:spPr>
        <p:txBody>
          <a:bodyPr/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(34355) 6-35-42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Страничка ВК</a:t>
            </a:r>
          </a:p>
          <a:p>
            <a:pPr algn="ctr"/>
            <a:r>
              <a:rPr lang="ru-RU" b="1" u="sng" dirty="0">
                <a:solidFill>
                  <a:srgbClr val="002060"/>
                </a:solidFill>
                <a:hlinkClick r:id="rId3"/>
              </a:rPr>
              <a:t>https://vk.com/detiirbita</a:t>
            </a:r>
            <a:r>
              <a:rPr lang="ru-RU" b="1" u="sng" dirty="0">
                <a:solidFill>
                  <a:srgbClr val="002060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6FC6643-4A82-5128-89BC-E5F37D3F1C2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51351" y="2073151"/>
            <a:ext cx="2920661" cy="277716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BD23A2-07BB-FAC1-CCC5-CF661AFFE4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468" y="195486"/>
            <a:ext cx="2376264" cy="336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63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7E9B6-3932-D072-7C3B-716EDD426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C68898-D80C-8834-ABB3-1D505A2DE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FirstUser\YandexDisk-g-inviz\Борис Михайлович\Титульный лист без телефон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57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84168" y="3075806"/>
            <a:ext cx="27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Адрес: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623850, Свердловская область,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г. Ирбит, ул. Пролетарская, 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Центр: 8 (34355)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6-35-42,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ПМПК: 8 (34355)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6-35-38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E-mail: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detiirbita-iz@yandex.ru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pmpk.irbit@yandex.ru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Сайт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detiirbita.ru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083918"/>
            <a:ext cx="2267744" cy="105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5270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250" y="123478"/>
            <a:ext cx="8707121" cy="77408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недостаточность 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(умственная отсталость)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2251" y="1005576"/>
            <a:ext cx="8694419" cy="3654406"/>
          </a:xfrm>
        </p:spPr>
        <p:txBody>
          <a:bodyPr>
            <a:normAutofit fontScale="77500" lnSpcReduction="20000"/>
          </a:bodyPr>
          <a:lstStyle/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Умственная отсталость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стойкое необратимое снижение познавательной деятельности  вследствие органического поражения центральной нервной системы, в первую очередь коры головного мозга.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Признаки: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Органическая обусловленность нарушений психического развития. 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Стойкость нарушений, их необратимость к норме. 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Нарушение преимущественно познавательной сферы.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умственной отсталости страдают:</a:t>
            </a:r>
          </a:p>
          <a:p>
            <a:pPr marL="534975" indent="-26828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	Мышление</a:t>
            </a:r>
          </a:p>
          <a:p>
            <a:pPr marL="534975" indent="-26828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	Восприятие</a:t>
            </a:r>
          </a:p>
          <a:p>
            <a:pPr marL="534975" indent="-26828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	Память</a:t>
            </a:r>
          </a:p>
          <a:p>
            <a:pPr marL="534975" indent="-26828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	Речь</a:t>
            </a:r>
          </a:p>
          <a:p>
            <a:pPr marL="534975" indent="-26828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	Внимание</a:t>
            </a:r>
          </a:p>
          <a:p>
            <a:pPr marL="534975" indent="-26828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	Эмоционально-волевая сфера</a:t>
            </a:r>
          </a:p>
          <a:p>
            <a:pPr marL="534975" indent="-26828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	Деятельность (планирование деятельности)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ridero.ru/books/diskalkuliya/image/5cd28ab32cad800007aa403d">
            <a:extLst>
              <a:ext uri="{FF2B5EF4-FFF2-40B4-BE49-F238E27FC236}">
                <a16:creationId xmlns:a16="http://schemas.microsoft.com/office/drawing/2014/main" id="{A4E3C714-8732-A404-59D1-36C2E9B692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2448" t="2490" r="4544" b="2876"/>
          <a:stretch/>
        </p:blipFill>
        <p:spPr bwMode="auto">
          <a:xfrm>
            <a:off x="5940152" y="1635646"/>
            <a:ext cx="2880320" cy="2880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68D227A-B80C-F820-C9C8-7FF405F1B9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548" y="123478"/>
            <a:ext cx="8136904" cy="4618840"/>
          </a:xfrm>
        </p:spPr>
      </p:pic>
    </p:spTree>
    <p:extLst>
      <p:ext uri="{BB962C8B-B14F-4D97-AF65-F5344CB8AC3E}">
        <p14:creationId xmlns:p14="http://schemas.microsoft.com/office/powerpoint/2010/main" val="2512105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Признаки неблагополучного развития речи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04D16E-7DB5-A963-D38A-56EFBDA817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0" y="789552"/>
          <a:ext cx="8784976" cy="41937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44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0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488">
                <a:tc>
                  <a:txBody>
                    <a:bodyPr/>
                    <a:lstStyle/>
                    <a:p>
                      <a:r>
                        <a:rPr lang="ru-RU" sz="1800" dirty="0"/>
                        <a:t>Возраст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Симптомы задержки речевого развития у детей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2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1,5 г.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отсутствие первых слов (мама, дай); непонимание простых просьб (дай мишку, иди сюда); сложности с пережевыванием пищи</a:t>
                      </a:r>
                      <a:b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52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 г.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неспособность и отсутствие желания повторять за взрослыми; активный словарный запас – до 10 слов; постоянно приоткрытый рот; отсутствие интереса к звучащей речи</a:t>
                      </a:r>
                      <a:b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52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2,5 г.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активный словарный запас – до 20 слов; незнание частей тела, названий предметов; отсутствие фразовой речи (предложений из 2-х слов, например, «Дай мишку»)</a:t>
                      </a:r>
                      <a:b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081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 г.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сложности с пониманием обращенной речи; невнятность активной речи, которую не понимают даже мама и папа и педагоги в детском саду; слишком быстрый темп речи, «проглатывание» окончаний; слишком медленный темп речи, «растягивание» слов; использование фраз из мультфильмов или книг вместо самостоятельной «живой» речи; отсутствие собственной фразовой речи; преобладание зеркальных повторений слов и предложений, которые произносят взрослые или сверстники (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эхолалия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b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2AF39F-C6E7-05E1-ED08-B7E6C3DBF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214954"/>
            <a:ext cx="8707121" cy="9886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компенсации нарушений в дошкольном возрасте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086133-972A-656D-29F9-CA44EFFB6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1" y="1275606"/>
            <a:ext cx="8694419" cy="3384376"/>
          </a:xfrm>
        </p:spPr>
        <p:txBody>
          <a:bodyPr>
            <a:normAutofit/>
          </a:bodyPr>
          <a:lstStyle/>
          <a:p>
            <a:pPr marL="90488" indent="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Медицинские:</a:t>
            </a:r>
          </a:p>
          <a:p>
            <a:pPr marL="541338" indent="-1825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и лечение у врача-невролога, врача-психиатра.</a:t>
            </a:r>
          </a:p>
          <a:p>
            <a:pPr marL="541338" indent="-1825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Семейные:</a:t>
            </a:r>
          </a:p>
          <a:p>
            <a:pPr marL="541338" indent="-1825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лечение.</a:t>
            </a:r>
          </a:p>
          <a:p>
            <a:pPr marL="541338" indent="-1825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дня.</a:t>
            </a:r>
          </a:p>
          <a:p>
            <a:pPr marL="541338" indent="-1825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рекомендаций специалистов (педагога-психолога, учителя-логопеда, учителя-дефектолога, воспитателя).</a:t>
            </a:r>
          </a:p>
          <a:p>
            <a:pPr marL="9048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Социальные:</a:t>
            </a:r>
          </a:p>
          <a:p>
            <a:pPr marL="541338" indent="-184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Выстраивание правильного взаимодействия воспитателя с детьми, воспитателя с родителями, воспитателя со специалистами, специалистов с родителями).</a:t>
            </a:r>
          </a:p>
          <a:p>
            <a:pPr marL="541338" indent="-184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 взаимодействия воспитателя с детьми, соответствующие индивидуальным особенностям детей.</a:t>
            </a:r>
          </a:p>
          <a:p>
            <a:pPr marL="541338" indent="-184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среда.</a:t>
            </a:r>
          </a:p>
          <a:p>
            <a:pPr marL="376238" indent="-285750">
              <a:buClrTx/>
              <a:buFont typeface="Symbol" panose="05050102010706020507" pitchFamily="18" charset="2"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813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70041-BC72-C377-5393-9B6989B54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214954"/>
            <a:ext cx="8707121" cy="6286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работы воспитателя с детьми с ЗПР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B23501-2601-CE98-3763-9130DAD07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1" y="1059582"/>
            <a:ext cx="8694419" cy="3600400"/>
          </a:xfrm>
        </p:spPr>
        <p:txBody>
          <a:bodyPr>
            <a:normAutofit/>
          </a:bodyPr>
          <a:lstStyle/>
          <a:p>
            <a:pPr marL="92075" indent="176213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держать детей в поле зрения, не оставлять их без внимания.</a:t>
            </a:r>
          </a:p>
          <a:p>
            <a:pPr marL="92075" indent="176213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Многократно повторять материал на занятиях.</a:t>
            </a:r>
          </a:p>
          <a:p>
            <a:pPr marL="92075" indent="176213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ситуации успеха, поощрять за малейшие дела.</a:t>
            </a:r>
          </a:p>
          <a:p>
            <a:pPr marL="92075" indent="176213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любого вида занятий или игр необходимо решать не только задачи общеобразовательной программы, но и коррекционные задачи.</a:t>
            </a:r>
          </a:p>
          <a:p>
            <a:pPr marL="92075" indent="176213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пройденный материал в свободной деятельности, во время режимных моментов.</a:t>
            </a:r>
          </a:p>
          <a:p>
            <a:pPr marL="92075" indent="176213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Предлагать ребенку с ЗПР облегченные задания, не сообщая об этом воспитаннику.</a:t>
            </a:r>
          </a:p>
          <a:p>
            <a:pPr marL="92075" indent="176213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дополнительные индивидуальные занятия по закреплению материала.</a:t>
            </a:r>
          </a:p>
          <a:p>
            <a:pPr marL="92075" indent="176213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Давать ребенку не многоступенчатую инструкцию, а дробить ее на части.</a:t>
            </a:r>
          </a:p>
          <a:p>
            <a:pPr marL="92075" indent="176213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дети с ЗПР имеют низкую работоспособность, быстро истощаются, не нужно принуждать ребенка к активной мыслительной деятельности в конце занятия.</a:t>
            </a:r>
          </a:p>
          <a:p>
            <a:pPr marL="92075" indent="176213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использовать максимальное количество анализаторов при усвоении нового материала.</a:t>
            </a:r>
          </a:p>
          <a:p>
            <a:pPr marL="90488" indent="92075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655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C88AA8C-FDDA-7A54-1F1E-E90C7E746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5486"/>
            <a:ext cx="8712968" cy="444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668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0278D19-FFA9-ABAD-F68F-B6057F390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5830"/>
            <a:ext cx="8712968" cy="455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4988895"/>
      </p:ext>
    </p:extLst>
  </p:cSld>
  <p:clrMapOvr>
    <a:masterClrMapping/>
  </p:clrMapOvr>
</p:sld>
</file>

<file path=ppt/theme/theme1.xml><?xml version="1.0" encoding="utf-8"?>
<a:theme xmlns:a="http://schemas.openxmlformats.org/drawingml/2006/main" name="ЦППМСП Шаблон 2">
  <a:themeElements>
    <a:clrScheme name="Другая 5">
      <a:dk1>
        <a:srgbClr val="000000"/>
      </a:dk1>
      <a:lt1>
        <a:srgbClr val="EEF4F8"/>
      </a:lt1>
      <a:dk2>
        <a:srgbClr val="637052"/>
      </a:dk2>
      <a:lt2>
        <a:srgbClr val="CCDDEA"/>
      </a:lt2>
      <a:accent1>
        <a:srgbClr val="7EC1EE"/>
      </a:accent1>
      <a:accent2>
        <a:srgbClr val="ACC8DD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атовое стекло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ЦППМСП Шаблон 2</Template>
  <TotalTime>123</TotalTime>
  <Words>1468</Words>
  <Application>Microsoft Office PowerPoint</Application>
  <PresentationFormat>Экран (16:9)</PresentationFormat>
  <Paragraphs>152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Times New Roman</vt:lpstr>
      <vt:lpstr>ЦППМСП Шаблон 2</vt:lpstr>
      <vt:lpstr>«Ключевые моменты выявления и сопровождения детей,  имеющих нарушения развития»</vt:lpstr>
      <vt:lpstr>Задержка психического развития (ЗПР)</vt:lpstr>
      <vt:lpstr>Интеллектуальная недостаточность  (умственная отсталость)</vt:lpstr>
      <vt:lpstr>Презентация PowerPoint</vt:lpstr>
      <vt:lpstr>Признаки неблагополучного развития речи</vt:lpstr>
      <vt:lpstr>Условия компенсации нарушений в дошкольном возрасте</vt:lpstr>
      <vt:lpstr>Правила работы воспитателя с детьми с ЗПР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Условия компенсации нарушений в школе</vt:lpstr>
      <vt:lpstr>Особые образовательные потребности детей с ЗПР</vt:lpstr>
      <vt:lpstr>Модификация программ учебных предметов</vt:lpstr>
      <vt:lpstr>Модификация способов  контроля и оценки знаний</vt:lpstr>
      <vt:lpstr>Способы облегчения трудных заданий </vt:lpstr>
      <vt:lpstr>Требования к режиму организации урока  в инклюзивном классе (с детьми с УО и ЗПР)</vt:lpstr>
      <vt:lpstr>Индивидуализация обучения ребенка с ЗПР</vt:lpstr>
      <vt:lpstr>Перечень документов для обследования на ПМПК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FirstUser</dc:creator>
  <cp:lastModifiedBy>cppmsp cppmsp</cp:lastModifiedBy>
  <cp:revision>10</cp:revision>
  <cp:lastPrinted>2023-12-11T08:18:05Z</cp:lastPrinted>
  <dcterms:created xsi:type="dcterms:W3CDTF">2022-02-17T10:50:54Z</dcterms:created>
  <dcterms:modified xsi:type="dcterms:W3CDTF">2023-12-14T08:26:26Z</dcterms:modified>
</cp:coreProperties>
</file>