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  <p:sldId id="265" r:id="rId9"/>
    <p:sldId id="267" r:id="rId10"/>
    <p:sldId id="266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B80000"/>
    <a:srgbClr val="E2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7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F01033-C911-72E2-B304-D5797AA71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4ED5C11-7514-8E06-D06A-7B077255A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28718D-EE93-4DDA-8B65-33ED910E2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119BAB-92D0-09C5-0D19-0864AC0F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B8830F-14C9-1FEC-9BB7-1D595275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91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B5E497-D203-F717-336F-CE003302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419F659-9707-F65E-CD01-14AFF9B6F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EB1AC5-B9DD-2F9A-7635-9ECC2349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E86A6A-2962-7ED8-1A1F-17505A766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7F7296-CF90-3951-B3D9-EB65234B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0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06C08C3-72C1-9960-A8AA-6B9EC392E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EFC217A-D28E-631A-80DC-9DF0C71AD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CF977B-C75B-1CF7-2E8F-6981371A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D0B8EB-EB92-4302-0E4C-29D0F6B89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6CC4AD-31F5-4640-CB01-5E51C43A6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6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7FA6F5-F8DF-3E7F-311A-BAE759D19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8068C95-1550-A2BF-571F-3D2581E63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8F65A7-A02B-E439-638D-57EAF575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000BCD6-E7DB-9165-D36E-42582B0F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B93A24-CA9C-6810-CF22-30D42470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489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8CF562-1C04-43EF-F044-4BA9E839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21BF12-B551-9AA0-9C4F-10D32BA0E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7FEE07-FF5C-7C3D-D0A5-E0FC585B2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6237C8-0437-BA6E-849C-7CED8D8E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D988BD-B43A-882A-C379-5D8F689D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131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971B7-2F58-4418-658F-337695E1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B22CF2-EDB8-F7AF-DC81-94CCBBECE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26B8A1-CF0F-DE25-09DD-FB9475250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242684E-8C05-89CD-1208-0DD828CD2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0C6AD4-E1E8-F116-9CAA-6C99F6881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F8F4AC7-5A01-120E-5F33-9EE54DFF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17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249935-C458-73CD-335E-209A50D5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8113508-AEFE-294A-5447-7B5F2FC6E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B975D77-8687-E7AC-5C4E-632AF7C62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604237F-6CC2-BFF5-8A0E-D3FC27113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7268C01-0546-EE9B-0022-AC5BAD59F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7AA60746-896B-4627-1166-81D7D6CD7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B345831-61E8-2712-3E10-957C86F01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E1C7007-92CE-04AA-BDA4-4E951033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6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8F5157-E633-82F4-EE41-DEEDC9F0C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42AC478-55EA-B80C-B06A-98FD7726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7DF462-1E69-E2AA-63A3-80F801E13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5451C56-D273-028E-7942-C0B34AFC0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755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75F430A-DC8F-0407-8E88-692F5E80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0CA502A-EB89-1ACF-532B-D9E115A85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03380BD-312A-DBD2-88AD-BAE9B431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09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234690-FCDA-EE9C-4311-981912638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69A63F-0456-5972-BFFE-782849B49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183132E-7273-5718-4598-0C34D32A0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D1512BA-05A7-0C81-4392-069D9F5CF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568ED5D-F342-B038-B49B-812384B2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9C44BF6-1974-934B-BEA2-C43E6CB3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66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375DCC-570B-2AB9-C510-AA638136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BDD1781-BC8E-C49C-F332-EF4F5DC4EA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CF6E511-3A7A-D6FE-059B-3E5AB3635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FB44263-E023-5DAB-9CD9-ED844052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F95D-8AB6-4345-84A9-7558D61C715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2C5E1B-4368-C3F8-3DE6-5A10E792F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8AC4360-7A46-723E-E23F-C90B6252D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53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696B8E-91A7-2D67-244C-34D02B09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1C9B58-65F9-E884-8247-9EC24CE4C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50E08C-AB64-1494-35CE-79B814BCC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F95D-8AB6-4345-84A9-7558D61C7154}" type="datetimeFigureOut">
              <a:rPr lang="ru-RU" smtClean="0"/>
              <a:t>30.10.2025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E62E1B6-C325-1FFB-238A-462C1AF8B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7AB3C4-48F1-7919-12A0-912F6C986E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8039-83F8-411C-ACAA-61E25919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76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2048F1-EC3E-A8E2-AD6C-B587C8248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D1C53E-AB98-E28C-4DFF-64680CC951B7}"/>
              </a:ext>
            </a:extLst>
          </p:cNvPr>
          <p:cNvSpPr txBox="1"/>
          <p:nvPr/>
        </p:nvSpPr>
        <p:spPr>
          <a:xfrm>
            <a:off x="419083" y="1228397"/>
            <a:ext cx="1135383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6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«Поверх барьеров»</a:t>
            </a:r>
          </a:p>
          <a:p>
            <a:pPr algn="ctr"/>
            <a:r>
              <a:rPr lang="ru-RU" sz="6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(работа школы с низкими образовательными результатами: диагностика, стратегии и технологии преодоления) </a:t>
            </a:r>
          </a:p>
          <a:p>
            <a:pPr algn="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#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ОБРАЗОВАНИЕ ТАЛИЦА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A23C151-DC2C-AF9A-5A1B-A6CA18EDE862}"/>
              </a:ext>
            </a:extLst>
          </p:cNvPr>
          <p:cNvSpPr/>
          <p:nvPr/>
        </p:nvSpPr>
        <p:spPr>
          <a:xfrm>
            <a:off x="0" y="5629602"/>
            <a:ext cx="12192000" cy="1228398"/>
          </a:xfrm>
          <a:prstGeom prst="rect">
            <a:avLst/>
          </a:prstGeom>
          <a:solidFill>
            <a:srgbClr val="A80000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B3D1DC91-D879-4834-EB6E-17BEBEC3F60B}"/>
              </a:ext>
            </a:extLst>
          </p:cNvPr>
          <p:cNvSpPr/>
          <p:nvPr/>
        </p:nvSpPr>
        <p:spPr>
          <a:xfrm>
            <a:off x="534572" y="6066323"/>
            <a:ext cx="422031" cy="436468"/>
          </a:xfrm>
          <a:prstGeom prst="ellipse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xmlns="" id="{1499A62C-CE42-6C55-1241-3F229E368076}"/>
              </a:ext>
            </a:extLst>
          </p:cNvPr>
          <p:cNvSpPr/>
          <p:nvPr/>
        </p:nvSpPr>
        <p:spPr>
          <a:xfrm>
            <a:off x="1322363" y="6066323"/>
            <a:ext cx="422031" cy="436468"/>
          </a:xfrm>
          <a:prstGeom prst="triangle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D248069-DF13-D5CB-8BC9-4311E82DFE45}"/>
              </a:ext>
            </a:extLst>
          </p:cNvPr>
          <p:cNvSpPr/>
          <p:nvPr/>
        </p:nvSpPr>
        <p:spPr>
          <a:xfrm>
            <a:off x="2191075" y="6066323"/>
            <a:ext cx="422032" cy="436468"/>
          </a:xfrm>
          <a:prstGeom prst="rect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7461AE76-533F-D11A-3A3C-93DB3681E070}"/>
              </a:ext>
            </a:extLst>
          </p:cNvPr>
          <p:cNvSpPr/>
          <p:nvPr/>
        </p:nvSpPr>
        <p:spPr>
          <a:xfrm>
            <a:off x="3014101" y="6066323"/>
            <a:ext cx="422031" cy="436468"/>
          </a:xfrm>
          <a:prstGeom prst="ellipse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xmlns="" id="{39CB0D46-C0F6-3727-F97B-03A5708DE9A0}"/>
              </a:ext>
            </a:extLst>
          </p:cNvPr>
          <p:cNvSpPr/>
          <p:nvPr/>
        </p:nvSpPr>
        <p:spPr>
          <a:xfrm>
            <a:off x="3801892" y="6066323"/>
            <a:ext cx="422031" cy="436468"/>
          </a:xfrm>
          <a:prstGeom prst="triangle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5E3308D-86C0-C229-B3EA-716E5B88F4FA}"/>
              </a:ext>
            </a:extLst>
          </p:cNvPr>
          <p:cNvSpPr/>
          <p:nvPr/>
        </p:nvSpPr>
        <p:spPr>
          <a:xfrm>
            <a:off x="4670604" y="6066323"/>
            <a:ext cx="422032" cy="436468"/>
          </a:xfrm>
          <a:prstGeom prst="rect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77AB660D-CB59-A2B8-7902-2359C345B3FF}"/>
              </a:ext>
            </a:extLst>
          </p:cNvPr>
          <p:cNvSpPr/>
          <p:nvPr/>
        </p:nvSpPr>
        <p:spPr>
          <a:xfrm>
            <a:off x="5524515" y="6066323"/>
            <a:ext cx="422031" cy="436468"/>
          </a:xfrm>
          <a:prstGeom prst="ellipse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xmlns="" id="{9CF665D4-F375-CBD1-6D9E-1FDF725A16C7}"/>
              </a:ext>
            </a:extLst>
          </p:cNvPr>
          <p:cNvSpPr/>
          <p:nvPr/>
        </p:nvSpPr>
        <p:spPr>
          <a:xfrm>
            <a:off x="6312306" y="6066323"/>
            <a:ext cx="422031" cy="436468"/>
          </a:xfrm>
          <a:prstGeom prst="triangle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5199E91-8E74-4A68-83AD-7088C492B1C8}"/>
              </a:ext>
            </a:extLst>
          </p:cNvPr>
          <p:cNvSpPr/>
          <p:nvPr/>
        </p:nvSpPr>
        <p:spPr>
          <a:xfrm>
            <a:off x="7181018" y="6066323"/>
            <a:ext cx="422032" cy="436468"/>
          </a:xfrm>
          <a:prstGeom prst="rect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xmlns="" id="{26375278-8DB3-4BFA-1CBD-3A3FE96E1776}"/>
              </a:ext>
            </a:extLst>
          </p:cNvPr>
          <p:cNvSpPr/>
          <p:nvPr/>
        </p:nvSpPr>
        <p:spPr>
          <a:xfrm>
            <a:off x="7960507" y="6066323"/>
            <a:ext cx="422031" cy="436468"/>
          </a:xfrm>
          <a:prstGeom prst="ellipse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xmlns="" id="{4E3CB3B4-8B3E-C786-17C3-AF1BE983ABF0}"/>
              </a:ext>
            </a:extLst>
          </p:cNvPr>
          <p:cNvSpPr/>
          <p:nvPr/>
        </p:nvSpPr>
        <p:spPr>
          <a:xfrm>
            <a:off x="8748298" y="6066323"/>
            <a:ext cx="422031" cy="436468"/>
          </a:xfrm>
          <a:prstGeom prst="triangle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1B9E288-22DD-7906-5144-75AD9BCCF68F}"/>
              </a:ext>
            </a:extLst>
          </p:cNvPr>
          <p:cNvSpPr/>
          <p:nvPr/>
        </p:nvSpPr>
        <p:spPr>
          <a:xfrm>
            <a:off x="9617010" y="6066323"/>
            <a:ext cx="422032" cy="436468"/>
          </a:xfrm>
          <a:prstGeom prst="rect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xmlns="" id="{60A3BFE5-B45C-89D9-9398-7F3CCAF24447}"/>
              </a:ext>
            </a:extLst>
          </p:cNvPr>
          <p:cNvSpPr/>
          <p:nvPr/>
        </p:nvSpPr>
        <p:spPr>
          <a:xfrm>
            <a:off x="10485723" y="6066323"/>
            <a:ext cx="422031" cy="436468"/>
          </a:xfrm>
          <a:prstGeom prst="triangle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4AE92E5C-A769-6E15-A615-6518D1F77DDD}"/>
              </a:ext>
            </a:extLst>
          </p:cNvPr>
          <p:cNvSpPr/>
          <p:nvPr/>
        </p:nvSpPr>
        <p:spPr>
          <a:xfrm>
            <a:off x="11235397" y="6066323"/>
            <a:ext cx="422031" cy="436468"/>
          </a:xfrm>
          <a:prstGeom prst="ellipse">
            <a:avLst/>
          </a:prstGeom>
          <a:ln>
            <a:solidFill>
              <a:srgbClr val="A8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8836" y="670560"/>
            <a:ext cx="7509164" cy="11915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Нормативное обеспечение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2013" y="1682496"/>
            <a:ext cx="11801441" cy="3720634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2424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Одним из важных документов  являются справки от других специалистов(невролог</a:t>
            </a:r>
            <a:r>
              <a:rPr lang="ru-RU" dirty="0" smtClean="0">
                <a:solidFill>
                  <a:srgbClr val="2424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2424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лор,психиатр</a:t>
            </a:r>
            <a:r>
              <a:rPr lang="ru-RU" dirty="0" smtClean="0">
                <a:solidFill>
                  <a:srgbClr val="2424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,) выписки </a:t>
            </a:r>
            <a:r>
              <a:rPr lang="ru-RU" dirty="0">
                <a:solidFill>
                  <a:srgbClr val="2424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 медицинских комиссий, протоколов ПМПК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2424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Заключения должны быть заверены специалистами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2424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Направление  от образовательной организации ( если проводится комиссионное обследование)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2424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Протокол </a:t>
            </a:r>
            <a:r>
              <a:rPr lang="ru-RU" dirty="0">
                <a:solidFill>
                  <a:srgbClr val="2424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обследования: Фиксировать результаты диагностического          </a:t>
            </a:r>
            <a:r>
              <a:rPr lang="ru-RU" dirty="0" smtClean="0">
                <a:solidFill>
                  <a:srgbClr val="2424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обследования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2424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Речевая </a:t>
            </a:r>
            <a:r>
              <a:rPr lang="ru-RU" dirty="0">
                <a:solidFill>
                  <a:srgbClr val="2424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карта: Индивидуальная карта заполняемая  на каждого ребёнка по итогам обследования.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800" dirty="0" smtClean="0">
              <a:solidFill>
                <a:srgbClr val="24242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800" dirty="0">
              <a:solidFill>
                <a:srgbClr val="24242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800" dirty="0" smtClean="0">
              <a:solidFill>
                <a:srgbClr val="24242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800" dirty="0" smtClean="0">
              <a:solidFill>
                <a:srgbClr val="24242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800" dirty="0" smtClean="0">
              <a:solidFill>
                <a:srgbClr val="24242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2424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8.Речевая </a:t>
            </a:r>
            <a:r>
              <a:rPr lang="ru-RU" sz="1800" dirty="0">
                <a:solidFill>
                  <a:srgbClr val="2424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карта: Индивидуальная карта заполняемая  на каждого ребёнка по итогам обследования.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algn="l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242424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1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0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2112" y="-144462"/>
            <a:ext cx="7485888" cy="108657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Логопедическая диагностика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86448" y="6047800"/>
            <a:ext cx="4545670" cy="1579457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800" dirty="0" smtClean="0">
              <a:solidFill>
                <a:srgbClr val="24242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800" dirty="0">
              <a:solidFill>
                <a:srgbClr val="24242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800" dirty="0" smtClean="0">
              <a:solidFill>
                <a:srgbClr val="24242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800" dirty="0" smtClean="0">
              <a:solidFill>
                <a:srgbClr val="24242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1800" dirty="0" smtClean="0">
              <a:solidFill>
                <a:srgbClr val="24242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9327" y="1876261"/>
            <a:ext cx="5058018" cy="372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2424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Логопедическая диагностика должна учитывать как психолого-педагогическую, так и клинико-педагогическую классификации речевых нарушений, а логопедическое заключение должно производиться с учетом пересечения данных классификаций.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00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2424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403" y="1572768"/>
            <a:ext cx="3757587" cy="325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95753" y="4827637"/>
            <a:ext cx="4452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Лалаева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Р.И.- доктор педагогических наук, профессор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2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6544" y="273951"/>
            <a:ext cx="7481455" cy="68201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Логопедическая диагностика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2013" y="1593273"/>
            <a:ext cx="11801441" cy="388093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424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Логопедическое </a:t>
            </a:r>
            <a:r>
              <a:rPr lang="ru-RU" dirty="0">
                <a:solidFill>
                  <a:srgbClr val="24242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обследование ребенка необходимо проводить только с использованием специального дидактического материала, учитывающего возрастные особенности развития речи детей. </a:t>
            </a:r>
            <a:endParaRPr lang="ru-RU" dirty="0" smtClean="0">
              <a:solidFill>
                <a:srgbClr val="242424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разграничивать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произношения звуков на раннем и позднем этапах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онтогенеза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4242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логопедической диагностике важное место занимает проверка умения детей использовать звуки при произношении не только существительных, но и глаголов и прилагательных, которые появляются в начальном детском лексиконе несколько позже существительных и поэтому их произношение может содержать нарушения.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 smtClean="0">
              <a:solidFill>
                <a:srgbClr val="24242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 smtClean="0">
              <a:solidFill>
                <a:srgbClr val="24242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 smtClean="0">
              <a:solidFill>
                <a:srgbClr val="24242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8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6544" y="273951"/>
            <a:ext cx="7481455" cy="68201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Логопедическая диагностика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2013" y="1260765"/>
            <a:ext cx="11635187" cy="3540503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 smtClean="0">
              <a:solidFill>
                <a:srgbClr val="24242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solidFill>
                <a:srgbClr val="24242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dirty="0" smtClean="0">
              <a:solidFill>
                <a:srgbClr val="242424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9375" y="1658975"/>
            <a:ext cx="11080461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С.А.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Шемякова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 что</a:t>
            </a: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любая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мозга ребенка (например, речевая), несформировавшаяся в определенный момент, уже не будет нормально развиваться в другие сроки, потому что мозг оказывается уже на другом этапе развития. А это значит, что воспроизведение предшествующих стадий формирования, структурных и функциональных, становится невозможным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7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Диагностика нарушений обучающихся: методологическая основа и практическая реализация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778496" y="4242816"/>
            <a:ext cx="4145280" cy="101498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Закожурникова Е.В.</a:t>
            </a:r>
          </a:p>
          <a:p>
            <a:pPr algn="l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читель-логопед</a:t>
            </a:r>
          </a:p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МКОУ «Троицкая СОШ №50»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4303" y="4871392"/>
            <a:ext cx="29624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2025г.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35808" y="146305"/>
            <a:ext cx="7632192" cy="123269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34343C"/>
                </a:solidFill>
                <a:latin typeface="Times New Roman"/>
                <a:ea typeface="Times New Roman"/>
              </a:rPr>
              <a:t>Психофизиологический процесс речи</a:t>
            </a:r>
            <a:endParaRPr lang="ru-RU" sz="40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2014" y="2194560"/>
            <a:ext cx="6063442" cy="3035808"/>
          </a:xfrm>
        </p:spPr>
        <p:txBody>
          <a:bodyPr>
            <a:normAutofit lnSpcReduction="10000"/>
          </a:bodyPr>
          <a:lstStyle/>
          <a:p>
            <a:pPr marL="18034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1.Психическая обработка          информации (</a:t>
            </a:r>
            <a:r>
              <a:rPr lang="ru-RU" dirty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понимание и формирование мысли</a:t>
            </a:r>
            <a:r>
              <a:rPr lang="ru-RU" dirty="0" smtClean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  <a:p>
            <a:pPr marL="18034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2. Физиологическая  реализация </a:t>
            </a:r>
          </a:p>
          <a:p>
            <a:pPr marL="18034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( </a:t>
            </a:r>
            <a:r>
              <a:rPr lang="ru-RU" dirty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произнесение </a:t>
            </a:r>
            <a:r>
              <a:rPr lang="ru-RU" dirty="0" smtClean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звуков</a:t>
            </a:r>
            <a:r>
              <a:rPr lang="ru-RU" sz="2000" dirty="0" smtClean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712" y="2493264"/>
            <a:ext cx="5181600" cy="174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29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040" y="1"/>
            <a:ext cx="7680960" cy="137900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Психофизиологический процесс речи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2014" y="2194560"/>
            <a:ext cx="6026866" cy="3035808"/>
          </a:xfrm>
        </p:spPr>
        <p:txBody>
          <a:bodyPr>
            <a:noAutofit/>
          </a:bodyPr>
          <a:lstStyle/>
          <a:p>
            <a:pPr marL="18034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Механизм речи  </a:t>
            </a:r>
            <a:r>
              <a:rPr lang="ru-RU" dirty="0" err="1" smtClean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включяает</a:t>
            </a:r>
            <a:r>
              <a:rPr lang="ru-RU" dirty="0" smtClean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 в работу </a:t>
            </a:r>
            <a:r>
              <a:rPr lang="ru-RU" dirty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мозга </a:t>
            </a:r>
            <a:r>
              <a:rPr lang="ru-RU" dirty="0" smtClean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: нервную </a:t>
            </a:r>
            <a:r>
              <a:rPr lang="ru-RU" dirty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систему, анализаторы слуха, зрения и моторики, а также механизмы координации дыхания и артикуляции.</a:t>
            </a:r>
            <a:endParaRPr lang="ru-RU" dirty="0" smtClean="0">
              <a:solidFill>
                <a:srgbClr val="34343C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4" r="22351"/>
          <a:stretch/>
        </p:blipFill>
        <p:spPr bwMode="auto">
          <a:xfrm>
            <a:off x="6998208" y="2365248"/>
            <a:ext cx="3438144" cy="299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6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2112" y="273951"/>
            <a:ext cx="7485888" cy="89648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Диагностика нарушений речи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2014" y="2560320"/>
            <a:ext cx="6404818" cy="2670048"/>
          </a:xfrm>
        </p:spPr>
        <p:txBody>
          <a:bodyPr>
            <a:noAutofit/>
          </a:bodyPr>
          <a:lstStyle/>
          <a:p>
            <a:pPr marL="18034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Диагностика нарушений речи –это комплексное обследование для выявления проблем с речью у детей и взрослых</a:t>
            </a:r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32" y="1804416"/>
            <a:ext cx="4095750" cy="363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8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3718" y="7937"/>
            <a:ext cx="7504282" cy="137106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Цели логопедической диагностики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1583" y="2094714"/>
            <a:ext cx="375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1.Выявление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нарушений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83" y="2589014"/>
            <a:ext cx="4001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2.Оценка уровня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развития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0247" y="3742652"/>
            <a:ext cx="5443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0247" y="3517391"/>
            <a:ext cx="5535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коррекции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82" y="4058364"/>
            <a:ext cx="4779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5.Профилактика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582" y="4698444"/>
            <a:ext cx="5084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6.Оценка письменной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речи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136" y="3050679"/>
            <a:ext cx="410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3.Определение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причин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38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57728" y="273951"/>
            <a:ext cx="7510272" cy="100620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Технологии обследования речи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75827" y="6304440"/>
            <a:ext cx="3495439" cy="889281"/>
          </a:xfrm>
        </p:spPr>
        <p:txBody>
          <a:bodyPr/>
          <a:lstStyle/>
          <a:p>
            <a:pPr marL="180340" indent="450215">
              <a:lnSpc>
                <a:spcPct val="150000"/>
              </a:lnSpc>
              <a:spcAft>
                <a:spcPts val="0"/>
              </a:spcAft>
            </a:pPr>
            <a:endParaRPr lang="ru-RU" sz="2000" b="1" dirty="0" smtClean="0">
              <a:solidFill>
                <a:srgbClr val="34343C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4" y="1812738"/>
            <a:ext cx="2731565" cy="334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37" y="1812738"/>
            <a:ext cx="2461203" cy="348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8" r="30487"/>
          <a:stretch/>
        </p:blipFill>
        <p:spPr bwMode="auto">
          <a:xfrm>
            <a:off x="5623428" y="1812739"/>
            <a:ext cx="2493818" cy="34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7" b="10263"/>
          <a:stretch/>
        </p:blipFill>
        <p:spPr bwMode="auto">
          <a:xfrm>
            <a:off x="8246434" y="1720833"/>
            <a:ext cx="3560607" cy="373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43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82112" y="414529"/>
            <a:ext cx="7485888" cy="115824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Комплексный подход современных диагностик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5575" y="1938528"/>
            <a:ext cx="11426825" cy="3291840"/>
          </a:xfrm>
        </p:spPr>
        <p:txBody>
          <a:bodyPr/>
          <a:lstStyle/>
          <a:p>
            <a:pPr marL="18034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1.Первичная беседа и </a:t>
            </a:r>
            <a:r>
              <a:rPr lang="ru-RU" b="1" dirty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сбор анамнеза</a:t>
            </a:r>
          </a:p>
          <a:p>
            <a:pPr marL="18034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2.Детальное обследование всех компонентов речи и сенсорных </a:t>
            </a:r>
            <a:r>
              <a:rPr lang="ru-RU" b="1" dirty="0" smtClean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  функций</a:t>
            </a:r>
            <a:endParaRPr lang="ru-RU" b="1" dirty="0">
              <a:solidFill>
                <a:srgbClr val="34343C"/>
              </a:solidFill>
              <a:latin typeface="Times New Roman"/>
              <a:ea typeface="Times New Roman"/>
              <a:cs typeface="Times New Roman"/>
            </a:endParaRPr>
          </a:p>
          <a:p>
            <a:pPr marL="18034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3.Анализ полученных данных</a:t>
            </a:r>
          </a:p>
          <a:p>
            <a:pPr marL="180340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4.Составление плана коррекционной работы.</a:t>
            </a:r>
          </a:p>
          <a:p>
            <a:pPr marL="180340" indent="450215">
              <a:lnSpc>
                <a:spcPct val="150000"/>
              </a:lnSpc>
              <a:spcAft>
                <a:spcPts val="0"/>
              </a:spcAft>
            </a:pPr>
            <a:endParaRPr lang="ru-RU" sz="2000" b="1" dirty="0">
              <a:solidFill>
                <a:srgbClr val="34343C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477380-585B-3754-88FC-3B9AD075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6894"/>
            <a:ext cx="12313502" cy="1261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C132A1-314D-35AB-17B1-97AC8299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13" y="273950"/>
            <a:ext cx="2572109" cy="1105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8400" y="670559"/>
            <a:ext cx="8229600" cy="1048513"/>
          </a:xfrm>
        </p:spPr>
        <p:txBody>
          <a:bodyPr>
            <a:normAutofit fontScale="90000"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rgbClr val="242424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r>
              <a:rPr lang="ru-RU" sz="4000" dirty="0">
                <a:solidFill>
                  <a:srgbClr val="242424"/>
                </a:solidFill>
                <a:latin typeface="Arial"/>
                <a:ea typeface="Times New Roman"/>
                <a:cs typeface="Times New Roman"/>
              </a:rPr>
              <a:t> 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451104" y="2671666"/>
            <a:ext cx="11765281" cy="2925228"/>
          </a:xfrm>
        </p:spPr>
        <p:txBody>
          <a:bodyPr>
            <a:normAutofit lnSpcReduction="10000"/>
          </a:bodyPr>
          <a:lstStyle/>
          <a:p>
            <a:pPr marL="637540" lvl="1" indent="432000" algn="l">
              <a:lnSpc>
                <a:spcPct val="100000"/>
              </a:lnSpc>
            </a:pPr>
            <a:endParaRPr lang="ru-RU" b="1" dirty="0">
              <a:solidFill>
                <a:srgbClr val="34343C"/>
              </a:solidFill>
              <a:latin typeface="Times New Roman"/>
              <a:ea typeface="Times New Roman"/>
              <a:cs typeface="Times New Roman"/>
            </a:endParaRPr>
          </a:p>
          <a:p>
            <a:pPr marL="637540" lvl="1" indent="432000" algn="just">
              <a:lnSpc>
                <a:spcPct val="100000"/>
              </a:lnSpc>
            </a:pPr>
            <a:r>
              <a:rPr lang="ru-RU" sz="2400" dirty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2.4. Логопедическая помощь осуществляется на основании личного </a:t>
            </a:r>
            <a:r>
              <a:rPr lang="ru-RU" sz="2400" dirty="0" smtClean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   заявления </a:t>
            </a:r>
            <a:r>
              <a:rPr lang="ru-RU" sz="2400" dirty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родителей (законных представителей) и (или) согласия родителей (законных представителей) несовершеннолетних обучающихся (приложения N 2 и N 3 к Положению).</a:t>
            </a:r>
          </a:p>
          <a:p>
            <a:pPr marL="637540" lvl="1" indent="432000" algn="just">
              <a:lnSpc>
                <a:spcPct val="100000"/>
              </a:lnSpc>
            </a:pPr>
            <a:r>
              <a:rPr lang="ru-RU" sz="2400" dirty="0">
                <a:solidFill>
                  <a:srgbClr val="34343C"/>
                </a:solidFill>
                <a:latin typeface="Times New Roman"/>
                <a:ea typeface="Times New Roman"/>
                <a:cs typeface="Times New Roman"/>
              </a:rPr>
              <a:t>2.5. Логопедическая диагностика осуществляется не менее двух раз в год, включая входное и контрольное диагностические мероприятия, продолжительностью не менее 15 календарных дней каждое.</a:t>
            </a:r>
          </a:p>
          <a:p>
            <a:pPr marL="637540" lvl="1" indent="432000" algn="l">
              <a:lnSpc>
                <a:spcPct val="100000"/>
              </a:lnSpc>
            </a:pPr>
            <a:endParaRPr lang="ru-RU" b="1" dirty="0">
              <a:solidFill>
                <a:srgbClr val="34343C"/>
              </a:solidFill>
              <a:latin typeface="Times New Roman"/>
              <a:ea typeface="Times New Roman"/>
              <a:cs typeface="Times New Roman"/>
            </a:endParaRPr>
          </a:p>
          <a:p>
            <a:pPr marL="637540" lvl="1" indent="432000" algn="l">
              <a:lnSpc>
                <a:spcPct val="100000"/>
              </a:lnSpc>
            </a:pPr>
            <a:endParaRPr lang="ru-RU" b="1" dirty="0">
              <a:solidFill>
                <a:srgbClr val="34343C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2013" y="1379004"/>
            <a:ext cx="113791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Министерства просвещения РФ от 6 августа 2020 г. N Р-75 "Об утверждении примерного Положения об оказании логопедической помощи в организациях, осуществляющих образовательную деятельность"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4992" y="499872"/>
            <a:ext cx="7376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Нормативное обеспечение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461</Words>
  <Application>Microsoft Office PowerPoint</Application>
  <PresentationFormat>Произвольный</PresentationFormat>
  <Paragraphs>72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Диагностика нарушений обучающихся: методологическая основа и практическая реализация</vt:lpstr>
      <vt:lpstr>Психофизиологический процесс речи</vt:lpstr>
      <vt:lpstr>Психофизиологический процесс речи</vt:lpstr>
      <vt:lpstr>Диагностика нарушений речи</vt:lpstr>
      <vt:lpstr>Цели логопедической диагностики</vt:lpstr>
      <vt:lpstr>Технологии обследования речи</vt:lpstr>
      <vt:lpstr>Комплексный подход современных диагностик</vt:lpstr>
      <vt:lpstr>    </vt:lpstr>
      <vt:lpstr>Нормативное обеспечение</vt:lpstr>
      <vt:lpstr>Логопедическая диагностика</vt:lpstr>
      <vt:lpstr>Логопедическая диагностика</vt:lpstr>
      <vt:lpstr>Логопедическая диагностика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Zauch</dc:creator>
  <cp:lastModifiedBy>user</cp:lastModifiedBy>
  <cp:revision>34</cp:revision>
  <dcterms:created xsi:type="dcterms:W3CDTF">2025-10-21T10:14:01Z</dcterms:created>
  <dcterms:modified xsi:type="dcterms:W3CDTF">2025-10-30T03:35:04Z</dcterms:modified>
</cp:coreProperties>
</file>