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258" r:id="rId3"/>
    <p:sldId id="257" r:id="rId4"/>
    <p:sldId id="262" r:id="rId5"/>
    <p:sldId id="295" r:id="rId6"/>
    <p:sldId id="275" r:id="rId7"/>
    <p:sldId id="277" r:id="rId8"/>
    <p:sldId id="280" r:id="rId9"/>
    <p:sldId id="278" r:id="rId10"/>
    <p:sldId id="259" r:id="rId11"/>
    <p:sldId id="260" r:id="rId12"/>
    <p:sldId id="261" r:id="rId13"/>
    <p:sldId id="271" r:id="rId14"/>
    <p:sldId id="296" r:id="rId15"/>
    <p:sldId id="297" r:id="rId16"/>
    <p:sldId id="298" r:id="rId17"/>
    <p:sldId id="270" r:id="rId18"/>
    <p:sldId id="294" r:id="rId19"/>
    <p:sldId id="288" r:id="rId20"/>
    <p:sldId id="299" r:id="rId21"/>
    <p:sldId id="292" r:id="rId22"/>
    <p:sldId id="266" r:id="rId23"/>
    <p:sldId id="264" r:id="rId24"/>
    <p:sldId id="265" r:id="rId25"/>
    <p:sldId id="268" r:id="rId26"/>
    <p:sldId id="289" r:id="rId27"/>
    <p:sldId id="290" r:id="rId28"/>
    <p:sldId id="300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2FEEC-2D3E-40EF-B74C-2152D5D6F1F1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883B7-6194-4AB6-AE2D-8428C0647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212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883B7-6194-4AB6-AE2D-8428C0647E2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385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E844C5-D583-5266-60CF-03AE825BF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CB60B30-AB75-6094-DF4E-9CEE08DE89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73436FB-4E56-8471-1AA5-808EE700B5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7D8EC65-0BE3-6827-AD2E-20542DBE1E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883B7-6194-4AB6-AE2D-8428C0647E2E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682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CBC4A-ADCD-22B4-0DCE-E0D0D01DE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34DD31-6A6C-AF62-6FD8-77831E64D8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09B801-6FF4-4217-B45B-5F2F620E8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2BF3-7EAA-4E73-BAB3-B1FD9262302B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3A79E5-2E62-C558-235E-C31CAEA11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03245F-C3DA-D112-E456-D8277EF7E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484-E055-41C6-9D82-ED79FB536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240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3C977E-EC53-1074-CF10-DCFA4CE2E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C2B2E0-8EB4-B7BF-852B-4DF739CBCC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E45052-FACA-88A0-982A-63FDFC663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2BF3-7EAA-4E73-BAB3-B1FD9262302B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E55086-ACED-DBA7-6578-97270E976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5EAAB3-4EF7-FA42-DAEE-E3C290B3C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484-E055-41C6-9D82-ED79FB536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419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7E62423-C996-9177-CE10-95E54DA7E3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BA71AD-3188-203A-8042-9D209DD1E7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ED7A9F-0AEF-81AB-8AA8-2FB5E1DA9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2BF3-7EAA-4E73-BAB3-B1FD9262302B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AC90E6-EC31-3AC0-4BCA-4C830A3FD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CB6FF8-37FD-32BB-8CDB-436AAC003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484-E055-41C6-9D82-ED79FB536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572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BD7978-C51D-127A-A034-922B3C845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04618-F8B7-F40C-ED1F-EFAA03ABD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453D45-7C4D-A68B-3B3F-242D24AF2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2BF3-7EAA-4E73-BAB3-B1FD9262302B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84F35D-7709-F715-8002-1C0B2D82B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E944B5-7FC2-9F36-DE06-280131C4A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484-E055-41C6-9D82-ED79FB536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882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946A7-F420-03CA-F957-982CD68FF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EE4774-D887-43B8-7322-8C7C2607A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88D7E9-91DD-4F65-03F7-B06C1DFF0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2BF3-7EAA-4E73-BAB3-B1FD9262302B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2475A2-7F17-6403-5F09-3AA63590A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53ED1B-9180-2558-EF82-1FD139C87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484-E055-41C6-9D82-ED79FB536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119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5CD55-2ACF-FF40-2F99-CFBE7706D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39ED9B-EF24-9CD0-B597-3BC7066D1F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125074-924A-E504-A777-B80873896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734347-9B25-482A-1E14-629BE5078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2BF3-7EAA-4E73-BAB3-B1FD9262302B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4972CB-613E-06C6-AEFD-12C2DD972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CC33F1-BA6A-E681-1BA0-A150B4867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484-E055-41C6-9D82-ED79FB536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126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E1443-0964-040B-6D45-C33A2C0C8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6D7FA8-448F-19B7-86A8-3403EFC07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DC21EB-7912-0B96-05D1-3DABB70B9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2CE68E2-BF06-E554-439F-A11ABD871A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F03D9DA-C56E-FEF0-3E53-C6B9344733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1DA9AFC-AE4F-7A1F-D856-64FB8DDE7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2BF3-7EAA-4E73-BAB3-B1FD9262302B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7C99749-1A27-52B8-8828-3143DFB39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D5DAF42-2E8B-FA44-DA6D-67E0D0005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484-E055-41C6-9D82-ED79FB536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895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AED023-3FB0-4E2F-F8B5-0A2EE14D6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E38C204-7C5F-6CC2-E22D-3BFFF0744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2BF3-7EAA-4E73-BAB3-B1FD9262302B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6A8CD23-B68C-E515-AD44-073F84F5D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88A6D79-A55A-B378-9F82-0523AC6F8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484-E055-41C6-9D82-ED79FB536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00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82C1462-43E8-C7CE-62A5-B419BCE8A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2BF3-7EAA-4E73-BAB3-B1FD9262302B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8729E5D-071E-4384-C4C0-D99FB02E0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907F9E7-CE05-0E4E-0A26-1C628EA60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484-E055-41C6-9D82-ED79FB536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560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84571D-6A3F-C8B4-F88E-BAC4B11F0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768CDD-FB69-62CC-9208-1ECE9E2B1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149B84-2586-A60A-6997-5D3171BB2C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FBF6A1-D34D-C80C-A847-02188E503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2BF3-7EAA-4E73-BAB3-B1FD9262302B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044715-712F-B27E-AB5A-FAB892BA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6A07F2-0D5E-3E8C-CF4C-2B4A248DA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484-E055-41C6-9D82-ED79FB536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630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168538-04E8-2FF0-4A59-6D5DB3ED6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D86F2F9-846B-156D-B697-40146B9FAC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0710A9-882D-A6E5-BCD4-5EAA287ACD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8E3A06-AB65-BCEF-D2EB-4C8FAF9D7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2BF3-7EAA-4E73-BAB3-B1FD9262302B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21B4AE-CF28-2481-58D1-58FFA2EB0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A7A913-71A0-0801-3D3E-3BFA72AB5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484-E055-41C6-9D82-ED79FB536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331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38388E-F4D8-3E39-A083-08F9B0A7C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4CDF5E-2D27-F8F5-988C-03D98288E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0CAC58-90AE-47AA-B674-5272A4B70C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02BF3-7EAA-4E73-BAB3-B1FD9262302B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30E9EC-39FA-7A04-3875-609935C7DA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BF9AEE-9D5A-D632-F542-AF3FB3BD9A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FB484-E055-41C6-9D82-ED79FB536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20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&#1082;&#1086;&#1084;&#1087;&#1083;&#1077;&#1082;&#1090;&#1086;&#1074;&#1072;&#1085;&#1080;&#1077;%20&#1082;&#1083;&#1072;&#1089;&#1089;&#1086;&#1074;%20&#1095;&#1077;&#1082;%20&#1083;&#1080;&#1089;&#1090;.pdf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soso.ru/wp-content/uploads/2023/01/&#1054;&#1089;&#1085;&#1086;&#1074;&#1085;&#1099;&#1077;-&#1087;&#1086;&#1083;&#1086;&#1078;&#1077;&#1085;&#1080;&#1103;-&#1060;&#1040;&#1054;&#1054;&#1055;_&#1052;&#1072;&#1088;&#1090;&#1099;&#1085;&#1086;&#1074;&#1072;-&#1048;&#1048;.pd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pgu.su/nauchno-metodicheskie-osnovy-sistemy-vospitanija-detej-s-ovz/primernye-programmy-dlja-obsuzhdenija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ikp-rao.ru/wp-content/uploads/2023/04/FRP_NODA_Okruzhajushhii-mir-6.2.docx" TargetMode="External"/><Relationship Id="rId13" Type="http://schemas.openxmlformats.org/officeDocument/2006/relationships/hyperlink" Target="https://ikp-rao.ru/wp-content/uploads/2023/04/FRP_SLUH_Chtenie.-2.2.docx" TargetMode="External"/><Relationship Id="rId18" Type="http://schemas.openxmlformats.org/officeDocument/2006/relationships/hyperlink" Target="https://ikp-rao.ru/wp-content/uploads/2023/04/FRP_TNR_-okruzhajushhii-mir.docx" TargetMode="External"/><Relationship Id="rId26" Type="http://schemas.openxmlformats.org/officeDocument/2006/relationships/hyperlink" Target="https://ikp-rao.ru/wp-content/uploads/2023/04/Prilozhenie_Pourochnoe-KTP_RUSSKII-YaZYK-1-5-KLASS.docx" TargetMode="External"/><Relationship Id="rId3" Type="http://schemas.openxmlformats.org/officeDocument/2006/relationships/hyperlink" Target="https://ikp-rao.ru/wp-content/uploads/2023/04/FRP_ZPR_-Okruzhajushhii-mir_7.2.docx" TargetMode="External"/><Relationship Id="rId21" Type="http://schemas.openxmlformats.org/officeDocument/2006/relationships/hyperlink" Target="https://ikp-rao.ru/wp-content/uploads/2023/05/FRP-NOO_Okruzhajushhij-mir_4.2.docx" TargetMode="External"/><Relationship Id="rId7" Type="http://schemas.openxmlformats.org/officeDocument/2006/relationships/hyperlink" Target="https://ikp-rao.ru/wp-content/uploads/2023/04/FRP_NODA_-Russkii-yazyk-6.2.docx" TargetMode="External"/><Relationship Id="rId12" Type="http://schemas.openxmlformats.org/officeDocument/2006/relationships/hyperlink" Target="https://ikp-rao.ru/wp-content/uploads/2023/04/FRP_SLUH_Chtenie.-1.2.docx" TargetMode="External"/><Relationship Id="rId17" Type="http://schemas.openxmlformats.org/officeDocument/2006/relationships/hyperlink" Target="https://ikp-rao.ru/wp-content/uploads/2023/04/FRP_TNR_Russkii-yazyk.docx" TargetMode="External"/><Relationship Id="rId25" Type="http://schemas.openxmlformats.org/officeDocument/2006/relationships/hyperlink" Target="https://ikp-rao.ru/wp-content/uploads/2023/04/Prilozhenie_Pourochnoe-KTP_LITERATURNOE-ChTENIE-1-5-klass.docx" TargetMode="External"/><Relationship Id="rId2" Type="http://schemas.openxmlformats.org/officeDocument/2006/relationships/image" Target="../media/image22.png"/><Relationship Id="rId16" Type="http://schemas.openxmlformats.org/officeDocument/2006/relationships/hyperlink" Target="https://ikp-rao.ru/wp-content/uploads/2023/04/FRP_TNR_-Literaturnoe-chtenie-TNR.docx" TargetMode="External"/><Relationship Id="rId20" Type="http://schemas.openxmlformats.org/officeDocument/2006/relationships/hyperlink" Target="https://ikp-rao.ru/wp-content/uploads/2023/05/FRP_NOO_Literaturnoe_chtenie_4_2_2_varianta.docx" TargetMode="External"/><Relationship Id="rId29" Type="http://schemas.openxmlformats.org/officeDocument/2006/relationships/hyperlink" Target="https://ikp-rao.ru/wp-content/uploads/2023/05/FRP_RAS_russkij-yazyk-8.2.docx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kp-rao.ru/wp-content/uploads/2023/04/FRP_NODA_Literaturnoe-chtenie-6.2.docx" TargetMode="External"/><Relationship Id="rId11" Type="http://schemas.openxmlformats.org/officeDocument/2006/relationships/hyperlink" Target="https://ikp-rao.ru/wp-content/uploads/2023/04/FRP_SLUH_Russkii-yazyk.-2.2.docx" TargetMode="External"/><Relationship Id="rId24" Type="http://schemas.openxmlformats.org/officeDocument/2006/relationships/hyperlink" Target="https://ikp-rao.ru/wp-content/uploads/2023/05/FRP_NOO_Literaturnoe_chtenie_3_2_2_varianta.docx" TargetMode="External"/><Relationship Id="rId5" Type="http://schemas.openxmlformats.org/officeDocument/2006/relationships/hyperlink" Target="https://ikp-rao.ru/wp-content/uploads/2023/04/FRP_ZPR_-Literaturnoe-chtenie_7.2.docx" TargetMode="External"/><Relationship Id="rId15" Type="http://schemas.openxmlformats.org/officeDocument/2006/relationships/hyperlink" Target="https://ikp-rao.ru/wp-content/uploads/2023/04/FRP_TNR_-gramota.docx" TargetMode="External"/><Relationship Id="rId23" Type="http://schemas.openxmlformats.org/officeDocument/2006/relationships/hyperlink" Target="https://ikp-rao.ru/wp-content/uploads/2023/05/FRP_NOO_Russkij_yazyk_4_2_2_varianta.docx" TargetMode="External"/><Relationship Id="rId28" Type="http://schemas.openxmlformats.org/officeDocument/2006/relationships/hyperlink" Target="https://ikp-rao.ru/wp-content/uploads/2023/05/FRP_RAS_okruzhajushhii-mir-8.2.docx" TargetMode="External"/><Relationship Id="rId10" Type="http://schemas.openxmlformats.org/officeDocument/2006/relationships/hyperlink" Target="https://ikp-rao.ru/wp-content/uploads/2023/04/FRP_SLUH_Okr-mir.1.2.docx" TargetMode="External"/><Relationship Id="rId19" Type="http://schemas.openxmlformats.org/officeDocument/2006/relationships/hyperlink" Target="https://ikp-rao.ru/wp-content/uploads/2023/05/FRP-NOO_Okruzhajushhij-mir_3.2.docx" TargetMode="External"/><Relationship Id="rId4" Type="http://schemas.openxmlformats.org/officeDocument/2006/relationships/hyperlink" Target="https://ikp-rao.ru/wp-content/uploads/2023/04/FRP_ZPR_Russkii-yazyk_7.2.docx" TargetMode="External"/><Relationship Id="rId9" Type="http://schemas.openxmlformats.org/officeDocument/2006/relationships/hyperlink" Target="https://ikp-rao.ru/wp-content/uploads/2023/04/FRP_SLUH_Okr-mir.-2.2.2.docx" TargetMode="External"/><Relationship Id="rId14" Type="http://schemas.openxmlformats.org/officeDocument/2006/relationships/hyperlink" Target="https://ikp-rao.ru/wp-content/uploads/2023/04/FRP_SLUH_Russkii-yazyk.-1.2.docx" TargetMode="External"/><Relationship Id="rId22" Type="http://schemas.openxmlformats.org/officeDocument/2006/relationships/hyperlink" Target="https://ikp-rao.ru/wp-content/uploads/2023/05/FRP_NOO_Russkij_yazyk_3_2_2_varianta.docx" TargetMode="External"/><Relationship Id="rId27" Type="http://schemas.openxmlformats.org/officeDocument/2006/relationships/hyperlink" Target="https://ikp-rao.ru/wp-content/uploads/2023/05/FRP_RAS_literaturnoe-chtenie-8.2.docx" TargetMode="External"/><Relationship Id="rId30" Type="http://schemas.openxmlformats.org/officeDocument/2006/relationships/hyperlink" Target="https://ikp-rao.ru/frc-ovz/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ikp-rao.ru/wp-content/uploads/2023/04/FRP_SLUH_Russkii-yazyk.-2.2.docx" TargetMode="External"/><Relationship Id="rId13" Type="http://schemas.openxmlformats.org/officeDocument/2006/relationships/hyperlink" Target="https://ikp-rao.ru/wp-content/uploads/2023/05/FRP-OOO_Istoriya_3.2.docx" TargetMode="External"/><Relationship Id="rId18" Type="http://schemas.openxmlformats.org/officeDocument/2006/relationships/hyperlink" Target="https://ikp-rao.ru/wp-content/uploads/2023/05/FRP-OOO_OBZh_4.2.docx" TargetMode="External"/><Relationship Id="rId3" Type="http://schemas.openxmlformats.org/officeDocument/2006/relationships/hyperlink" Target="https://ikp-rao.ru/wp-content/uploads/2023/08/FRP-ZPR-IZO_7.2.docx" TargetMode="External"/><Relationship Id="rId21" Type="http://schemas.openxmlformats.org/officeDocument/2006/relationships/hyperlink" Target="https://ikp-rao.ru/wp-content/uploads/2023/05/FRP-OOO_Russkij-yazyk_3.2.docx" TargetMode="External"/><Relationship Id="rId7" Type="http://schemas.openxmlformats.org/officeDocument/2006/relationships/hyperlink" Target="https://ikp-rao.ru/wp-content/uploads/2023/12/FRP-NOO-Okr-mir-variant-1.2.docx" TargetMode="External"/><Relationship Id="rId12" Type="http://schemas.openxmlformats.org/officeDocument/2006/relationships/hyperlink" Target="https://ikp-rao.ru/wp-content/uploads/2023/05/FRP-OOO_Geografiya_4.2.docx" TargetMode="External"/><Relationship Id="rId17" Type="http://schemas.openxmlformats.org/officeDocument/2006/relationships/hyperlink" Target="https://ikp-rao.ru/wp-content/uploads/2023/05/FRP-OOO_OBZh_3.2.docx" TargetMode="External"/><Relationship Id="rId25" Type="http://schemas.openxmlformats.org/officeDocument/2006/relationships/hyperlink" Target="https://ikp-rao.ru/frc-ovz/" TargetMode="External"/><Relationship Id="rId2" Type="http://schemas.openxmlformats.org/officeDocument/2006/relationships/image" Target="../media/image22.png"/><Relationship Id="rId16" Type="http://schemas.openxmlformats.org/officeDocument/2006/relationships/hyperlink" Target="https://ikp-rao.ru/wp-content/uploads/2023/05/FRP-OOO_Literatura_4.2.docx" TargetMode="External"/><Relationship Id="rId20" Type="http://schemas.openxmlformats.org/officeDocument/2006/relationships/hyperlink" Target="https://ikp-rao.ru/wp-content/uploads/2023/05/FRP-OOO_Obshhestvoznanie_4.2.docx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kp-rao.ru/wp-content/uploads/2023/12/FRP-OOO-Biologiya.docx" TargetMode="External"/><Relationship Id="rId11" Type="http://schemas.openxmlformats.org/officeDocument/2006/relationships/hyperlink" Target="https://ikp-rao.ru/wp-content/uploads/2023/05/FRP-OOO_Geografiya_3.2.docx" TargetMode="External"/><Relationship Id="rId24" Type="http://schemas.openxmlformats.org/officeDocument/2006/relationships/hyperlink" Target="https://ikp-rao.ru/wp-content/uploads/2023/09/FRP-NOO-RAS-8.2-Angliiskii.docx" TargetMode="External"/><Relationship Id="rId5" Type="http://schemas.openxmlformats.org/officeDocument/2006/relationships/hyperlink" Target="https://ikp-rao.ru/wp-content/uploads/2023/12/FRP-OOO-Obshhestvoznanie.docx" TargetMode="External"/><Relationship Id="rId15" Type="http://schemas.openxmlformats.org/officeDocument/2006/relationships/hyperlink" Target="https://ikp-rao.ru/wp-content/uploads/2023/05/FRP-OOO_Literatura_3.2.docx" TargetMode="External"/><Relationship Id="rId23" Type="http://schemas.openxmlformats.org/officeDocument/2006/relationships/hyperlink" Target="https://ikp-rao.ru/wp-content/uploads/2023/09/FRP-NOO-RAS-8.2-Literaturnoe-chtenie.docx" TargetMode="External"/><Relationship Id="rId10" Type="http://schemas.openxmlformats.org/officeDocument/2006/relationships/hyperlink" Target="https://ikp-rao.ru/wp-content/uploads/2023/09/FRP_TNR_-Literaturnoe-chtenie-TNR.docx" TargetMode="External"/><Relationship Id="rId19" Type="http://schemas.openxmlformats.org/officeDocument/2006/relationships/hyperlink" Target="https://ikp-rao.ru/wp-content/uploads/2023/05/FRP-OOO_Obshhestvoznanie_3.2.docx" TargetMode="External"/><Relationship Id="rId4" Type="http://schemas.openxmlformats.org/officeDocument/2006/relationships/hyperlink" Target="https://ikp-rao.ru/wp-content/uploads/2023/08/FRP-ZPR-Inostrannyj-anglijskij-yazyk-7.2-1.docx" TargetMode="External"/><Relationship Id="rId9" Type="http://schemas.openxmlformats.org/officeDocument/2006/relationships/hyperlink" Target="https://ikp-rao.ru/wp-content/uploads/2023/09/FRP_TNR_-gramota-1.docx" TargetMode="External"/><Relationship Id="rId14" Type="http://schemas.openxmlformats.org/officeDocument/2006/relationships/hyperlink" Target="https://ikp-rao.ru/wp-content/uploads/2023/05/FRP-OOO_Istoriya_4.2.docx" TargetMode="External"/><Relationship Id="rId22" Type="http://schemas.openxmlformats.org/officeDocument/2006/relationships/hyperlink" Target="https://ikp-rao.ru/wp-content/uploads/2023/05/FRP-OOO_Russkij-yazyk_4.2.docx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ge.pskgu.ru/index.php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kp-rao.ru/razgovory-o-glavnom/" TargetMode="External"/><Relationship Id="rId4" Type="http://schemas.openxmlformats.org/officeDocument/2006/relationships/hyperlink" Target="https://razgovor.edsoo.ru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docs.cntd.ru/document/1300260897#6500IL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docs.cntd.ru/document/130026089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udact.ru/law/prikaz-minprosveshcheniia-rossii-ot-24112022-n-1026/" TargetMode="External"/><Relationship Id="rId5" Type="http://schemas.openxmlformats.org/officeDocument/2006/relationships/hyperlink" Target="https://docs.cntd.ru/document/1300260898#6500IL" TargetMode="External"/><Relationship Id="rId4" Type="http://schemas.openxmlformats.org/officeDocument/2006/relationships/hyperlink" Target="https://docs.cntd.ru/document/1300260898" TargetMode="Externa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-share.ru/soloveva-tatyana-aleksandrovna-dpndirektor-fgbnu-ikpaktualnie-789759?ysclid=lics1eu5jk15431363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://www.irort.ru/sites/default/files/1%20&#1040;&#1073;&#1082;&#1086;&#1074;&#1080;&#1095;%20&#1040;.&#1071;._1%20&#1076;&#1077;&#1085;&#1100;_&#1053;&#1072;&#1091;&#1095;&#1085;&#1086;-&#1084;&#1077;&#1090;&#1086;&#1076;.%20&#1089;&#1077;&#1084;&#1080;&#1085;&#1072;&#1088;%20(1)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csoso.ru/wp-content/uploads/2023/01/&#1054;&#1089;&#1085;&#1086;&#1074;&#1085;&#1099;&#1077;-&#1087;&#1086;&#1083;&#1086;&#1078;&#1077;&#1085;&#1080;&#1103;-&#1060;&#1040;&#1054;&#1054;&#1055;_&#1052;&#1072;&#1088;&#1090;&#1099;&#1085;&#1086;&#1074;&#1072;-&#1048;&#1048;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9877" y="778156"/>
            <a:ext cx="9218214" cy="3674853"/>
          </a:xfrm>
        </p:spPr>
        <p:txBody>
          <a:bodyPr>
            <a:normAutofit fontScale="90000"/>
          </a:bodyPr>
          <a:lstStyle/>
          <a:p>
            <a:br>
              <a:rPr lang="ru-RU" dirty="0">
                <a:solidFill>
                  <a:schemeClr val="tx1"/>
                </a:solidFill>
                <a:effectLst/>
              </a:rPr>
            </a:br>
            <a:br>
              <a:rPr lang="ru-RU" dirty="0">
                <a:solidFill>
                  <a:schemeClr val="tx1"/>
                </a:solidFill>
                <a:effectLst/>
              </a:rPr>
            </a:br>
            <a:br>
              <a:rPr lang="ru-RU" dirty="0">
                <a:solidFill>
                  <a:schemeClr val="tx1"/>
                </a:solidFill>
                <a:effectLst/>
              </a:rPr>
            </a:br>
            <a:r>
              <a:rPr lang="ru-RU" sz="49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49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едеральных адаптированных общеобразовательных программ для обучающихся с ОВЗ </a:t>
            </a:r>
            <a:br>
              <a:rPr lang="ru-RU" b="0" dirty="0">
                <a:solidFill>
                  <a:schemeClr val="tx1"/>
                </a:solidFill>
                <a:effectLst/>
              </a:rPr>
            </a:br>
            <a:br>
              <a:rPr lang="ru-RU" b="0" dirty="0">
                <a:solidFill>
                  <a:schemeClr val="tx1"/>
                </a:solidFill>
                <a:effectLst/>
              </a:rPr>
            </a:br>
            <a:br>
              <a:rPr lang="ru-RU" sz="22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2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064F5C-EBC6-E971-A280-F1E6EB369E18}"/>
              </a:ext>
            </a:extLst>
          </p:cNvPr>
          <p:cNvSpPr txBox="1"/>
          <p:nvPr/>
        </p:nvSpPr>
        <p:spPr>
          <a:xfrm>
            <a:off x="6676846" y="4325518"/>
            <a:ext cx="53311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Ресурсной школы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направлению: «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Программно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методическое сопровождение образовательной деятельности детей с ОВЗ в условиях образовательной организации»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Лемешева К.С.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914151-3171-5D17-6E86-13B7732B49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5" y="4233984"/>
            <a:ext cx="2344616" cy="23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11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013942"/>
              </p:ext>
            </p:extLst>
          </p:nvPr>
        </p:nvGraphicFramePr>
        <p:xfrm>
          <a:off x="267420" y="714753"/>
          <a:ext cx="11462066" cy="542849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730434">
                  <a:extLst>
                    <a:ext uri="{9D8B030D-6E8A-4147-A177-3AD203B41FA5}">
                      <a16:colId xmlns:a16="http://schemas.microsoft.com/office/drawing/2014/main" val="3507408140"/>
                    </a:ext>
                  </a:extLst>
                </a:gridCol>
                <a:gridCol w="5731632">
                  <a:extLst>
                    <a:ext uri="{9D8B030D-6E8A-4147-A177-3AD203B41FA5}">
                      <a16:colId xmlns:a16="http://schemas.microsoft.com/office/drawing/2014/main" val="727033453"/>
                    </a:ext>
                  </a:extLst>
                </a:gridCol>
              </a:tblGrid>
              <a:tr h="1346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</a:rPr>
                        <a:t>БЫЛО</a:t>
                      </a:r>
                      <a:endParaRPr lang="ru-RU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</a:rPr>
                        <a:t>СТАЛО</a:t>
                      </a:r>
                      <a:endParaRPr lang="ru-RU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1023702"/>
                  </a:ext>
                </a:extLst>
              </a:tr>
              <a:tr h="2736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400" dirty="0">
                          <a:effectLst/>
                        </a:rPr>
                        <a:t>8 примерных АООП НОО (варианты 1-4)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3200" dirty="0">
                          <a:effectLst/>
                        </a:rPr>
                        <a:t>ФАООП НОО (внутри программы сохранены варианты 1-4)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3091914"/>
                  </a:ext>
                </a:extLst>
              </a:tr>
              <a:tr h="134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400" dirty="0">
                          <a:effectLst/>
                        </a:rPr>
                        <a:t>8 примерных АООП ООО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400" dirty="0">
                          <a:effectLst/>
                        </a:rPr>
                        <a:t>ФАООП (внутри сохранены варианты 1-2)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0924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0740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189" y="175344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АООП НОО для различных групп обучающихся с ОВЗ (было и осталось)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932862"/>
              </p:ext>
            </p:extLst>
          </p:nvPr>
        </p:nvGraphicFramePr>
        <p:xfrm>
          <a:off x="1071419" y="1417637"/>
          <a:ext cx="10741891" cy="55650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04680">
                  <a:extLst>
                    <a:ext uri="{9D8B030D-6E8A-4147-A177-3AD203B41FA5}">
                      <a16:colId xmlns:a16="http://schemas.microsoft.com/office/drawing/2014/main" val="2230194634"/>
                    </a:ext>
                  </a:extLst>
                </a:gridCol>
                <a:gridCol w="7447397">
                  <a:extLst>
                    <a:ext uri="{9D8B030D-6E8A-4147-A177-3AD203B41FA5}">
                      <a16:colId xmlns:a16="http://schemas.microsoft.com/office/drawing/2014/main" val="3958750558"/>
                    </a:ext>
                  </a:extLst>
                </a:gridCol>
                <a:gridCol w="740588">
                  <a:extLst>
                    <a:ext uri="{9D8B030D-6E8A-4147-A177-3AD203B41FA5}">
                      <a16:colId xmlns:a16="http://schemas.microsoft.com/office/drawing/2014/main" val="1719119833"/>
                    </a:ext>
                  </a:extLst>
                </a:gridCol>
                <a:gridCol w="738344">
                  <a:extLst>
                    <a:ext uri="{9D8B030D-6E8A-4147-A177-3AD203B41FA5}">
                      <a16:colId xmlns:a16="http://schemas.microsoft.com/office/drawing/2014/main" val="1404643514"/>
                    </a:ext>
                  </a:extLst>
                </a:gridCol>
                <a:gridCol w="555441">
                  <a:extLst>
                    <a:ext uri="{9D8B030D-6E8A-4147-A177-3AD203B41FA5}">
                      <a16:colId xmlns:a16="http://schemas.microsoft.com/office/drawing/2014/main" val="3715312054"/>
                    </a:ext>
                  </a:extLst>
                </a:gridCol>
                <a:gridCol w="555441">
                  <a:extLst>
                    <a:ext uri="{9D8B030D-6E8A-4147-A177-3AD203B41FA5}">
                      <a16:colId xmlns:a16="http://schemas.microsoft.com/office/drawing/2014/main" val="2457222461"/>
                    </a:ext>
                  </a:extLst>
                </a:gridCol>
              </a:tblGrid>
              <a:tr h="698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000" dirty="0">
                          <a:effectLst/>
                        </a:rPr>
                        <a:t>№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000" dirty="0">
                          <a:effectLst/>
                        </a:rPr>
                        <a:t>Группы обучающихся с ОВЗ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000">
                          <a:effectLst/>
                        </a:rPr>
                        <a:t>Варианты ФАОП НОО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35431"/>
                  </a:ext>
                </a:extLst>
              </a:tr>
              <a:tr h="69826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529840" algn="l"/>
                        </a:tabLst>
                      </a:pPr>
                      <a:r>
                        <a:rPr lang="ru-RU" sz="2000" dirty="0">
                          <a:effectLst/>
                        </a:rPr>
                        <a:t>1. 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000" dirty="0">
                          <a:effectLst/>
                        </a:rPr>
                        <a:t>Глухие обучающиеся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000" dirty="0">
                          <a:effectLst/>
                        </a:rPr>
                        <a:t>1.1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000" dirty="0">
                          <a:effectLst/>
                        </a:rPr>
                        <a:t>1.2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000">
                          <a:effectLst/>
                        </a:rPr>
                        <a:t>1.3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000">
                          <a:effectLst/>
                        </a:rPr>
                        <a:t>1.4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2003825"/>
                  </a:ext>
                </a:extLst>
              </a:tr>
              <a:tr h="69826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529840" algn="l"/>
                        </a:tabLst>
                      </a:pPr>
                      <a:r>
                        <a:rPr lang="ru-RU" sz="2000" dirty="0">
                          <a:effectLst/>
                        </a:rPr>
                        <a:t>2. 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000" dirty="0">
                          <a:effectLst/>
                        </a:rPr>
                        <a:t>Слабослышащие и позднооглохшие обучающиеся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000">
                          <a:effectLst/>
                        </a:rPr>
                        <a:t>2.1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000" dirty="0">
                          <a:effectLst/>
                        </a:rPr>
                        <a:t>2.2 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000">
                          <a:effectLst/>
                        </a:rPr>
                        <a:t>2.3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8273357"/>
                  </a:ext>
                </a:extLst>
              </a:tr>
              <a:tr h="69826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529840" algn="l"/>
                        </a:tabLst>
                      </a:pPr>
                      <a:r>
                        <a:rPr lang="ru-RU" sz="2000" dirty="0">
                          <a:effectLst/>
                        </a:rPr>
                        <a:t>3. 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000" dirty="0">
                          <a:effectLst/>
                        </a:rPr>
                        <a:t>Слепые обучающиеся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000" dirty="0">
                          <a:effectLst/>
                        </a:rPr>
                        <a:t>3.1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000" dirty="0">
                          <a:effectLst/>
                        </a:rPr>
                        <a:t>3.2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000" dirty="0">
                          <a:effectLst/>
                        </a:rPr>
                        <a:t>3.3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000">
                          <a:effectLst/>
                        </a:rPr>
                        <a:t>3.4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3469693"/>
                  </a:ext>
                </a:extLst>
              </a:tr>
              <a:tr h="69826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529840" algn="l"/>
                        </a:tabLst>
                      </a:pPr>
                      <a:r>
                        <a:rPr lang="ru-RU" sz="2000" dirty="0">
                          <a:effectLst/>
                        </a:rPr>
                        <a:t>4.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000">
                          <a:effectLst/>
                        </a:rPr>
                        <a:t>Слабовидящие обучающиеся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000">
                          <a:effectLst/>
                        </a:rPr>
                        <a:t>4.1 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000" dirty="0">
                          <a:effectLst/>
                        </a:rPr>
                        <a:t>4.2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000" dirty="0">
                          <a:effectLst/>
                        </a:rPr>
                        <a:t>4.3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8049972"/>
                  </a:ext>
                </a:extLst>
              </a:tr>
              <a:tr h="33859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529840" algn="l"/>
                        </a:tabLst>
                      </a:pPr>
                      <a:r>
                        <a:rPr lang="ru-RU" sz="2000" dirty="0">
                          <a:effectLst/>
                        </a:rPr>
                        <a:t>5. 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000" dirty="0">
                          <a:effectLst/>
                        </a:rPr>
                        <a:t>Обучающиеся с тяжелыми нарушениями речи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000">
                          <a:effectLst/>
                        </a:rPr>
                        <a:t>5.1 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000" dirty="0">
                          <a:effectLst/>
                        </a:rPr>
                        <a:t>5.2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0834634"/>
                  </a:ext>
                </a:extLst>
              </a:tr>
              <a:tr h="69826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529840" algn="l"/>
                        </a:tabLst>
                      </a:pPr>
                      <a:r>
                        <a:rPr lang="ru-RU" sz="2000" dirty="0">
                          <a:effectLst/>
                        </a:rPr>
                        <a:t>6. 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000" dirty="0">
                          <a:effectLst/>
                        </a:rPr>
                        <a:t>Обучающиеся с нарушениями опорно-двигательного аппарата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000">
                          <a:effectLst/>
                        </a:rPr>
                        <a:t>6.1 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000">
                          <a:effectLst/>
                        </a:rPr>
                        <a:t>6.2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000" dirty="0">
                          <a:effectLst/>
                        </a:rPr>
                        <a:t>6.3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000" dirty="0">
                          <a:effectLst/>
                        </a:rPr>
                        <a:t>6.4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7845182"/>
                  </a:ext>
                </a:extLst>
              </a:tr>
              <a:tr h="33859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529840" algn="l"/>
                        </a:tabLst>
                      </a:pPr>
                      <a:r>
                        <a:rPr lang="ru-RU" sz="2000" dirty="0">
                          <a:effectLst/>
                        </a:rPr>
                        <a:t>7.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000">
                          <a:effectLst/>
                        </a:rPr>
                        <a:t>Обучающиеся с задержкой психического развития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000">
                          <a:effectLst/>
                        </a:rPr>
                        <a:t>7.1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000">
                          <a:effectLst/>
                        </a:rPr>
                        <a:t>7.2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367093"/>
                  </a:ext>
                </a:extLst>
              </a:tr>
              <a:tr h="69826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529840" algn="l"/>
                        </a:tabLst>
                      </a:pPr>
                      <a:r>
                        <a:rPr lang="ru-RU" sz="2000" dirty="0">
                          <a:effectLst/>
                        </a:rPr>
                        <a:t>8.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000" dirty="0">
                          <a:effectLst/>
                        </a:rPr>
                        <a:t>Обучающиеся с расстройствами аутистического спектра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000" dirty="0">
                          <a:effectLst/>
                        </a:rPr>
                        <a:t>8.1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000" dirty="0">
                          <a:effectLst/>
                        </a:rPr>
                        <a:t>8.2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000" dirty="0">
                          <a:effectLst/>
                        </a:rPr>
                        <a:t>8.3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000" dirty="0">
                          <a:effectLst/>
                        </a:rPr>
                        <a:t>8.4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9028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0057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517" y="92073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effectLst/>
              </a:rPr>
              <a:t>Варианты АООП ООО для различных групп обучающихся с ОВЗ </a:t>
            </a:r>
            <a:endParaRPr lang="ru-RU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4123458"/>
              </p:ext>
            </p:extLst>
          </p:nvPr>
        </p:nvGraphicFramePr>
        <p:xfrm>
          <a:off x="858981" y="1417636"/>
          <a:ext cx="11111347" cy="544036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34876">
                  <a:extLst>
                    <a:ext uri="{9D8B030D-6E8A-4147-A177-3AD203B41FA5}">
                      <a16:colId xmlns:a16="http://schemas.microsoft.com/office/drawing/2014/main" val="2927364218"/>
                    </a:ext>
                  </a:extLst>
                </a:gridCol>
                <a:gridCol w="7842141">
                  <a:extLst>
                    <a:ext uri="{9D8B030D-6E8A-4147-A177-3AD203B41FA5}">
                      <a16:colId xmlns:a16="http://schemas.microsoft.com/office/drawing/2014/main" val="2152694531"/>
                    </a:ext>
                  </a:extLst>
                </a:gridCol>
                <a:gridCol w="1258459">
                  <a:extLst>
                    <a:ext uri="{9D8B030D-6E8A-4147-A177-3AD203B41FA5}">
                      <a16:colId xmlns:a16="http://schemas.microsoft.com/office/drawing/2014/main" val="2755603866"/>
                    </a:ext>
                  </a:extLst>
                </a:gridCol>
                <a:gridCol w="1275871">
                  <a:extLst>
                    <a:ext uri="{9D8B030D-6E8A-4147-A177-3AD203B41FA5}">
                      <a16:colId xmlns:a16="http://schemas.microsoft.com/office/drawing/2014/main" val="1512517432"/>
                    </a:ext>
                  </a:extLst>
                </a:gridCol>
              </a:tblGrid>
              <a:tr h="1169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000" dirty="0">
                          <a:effectLst/>
                        </a:rPr>
                        <a:t>№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000" dirty="0">
                          <a:effectLst/>
                        </a:rPr>
                        <a:t>Группы обучающихся с ОВЗ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000" dirty="0">
                          <a:effectLst/>
                        </a:rPr>
                        <a:t>Варианты ФАОП ООО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000" dirty="0">
                          <a:effectLst/>
                        </a:rPr>
                        <a:t>(сохранены)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933596"/>
                  </a:ext>
                </a:extLst>
              </a:tr>
              <a:tr h="46871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529840" algn="l"/>
                        </a:tabLst>
                      </a:pPr>
                      <a:r>
                        <a:rPr lang="ru-RU" sz="2000" dirty="0">
                          <a:effectLst/>
                        </a:rPr>
                        <a:t>1. 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000" dirty="0">
                          <a:effectLst/>
                        </a:rPr>
                        <a:t>Глухие обучающиеся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000">
                          <a:effectLst/>
                        </a:rPr>
                        <a:t>1.1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000">
                          <a:effectLst/>
                        </a:rPr>
                        <a:t>1.2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7287004"/>
                  </a:ext>
                </a:extLst>
              </a:tr>
              <a:tr h="76171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000" dirty="0">
                          <a:effectLst/>
                        </a:rPr>
                        <a:t>2. 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000" dirty="0">
                          <a:effectLst/>
                        </a:rPr>
                        <a:t>Слабослышащие, позднооглохшие, </a:t>
                      </a:r>
                      <a:r>
                        <a:rPr lang="ru-RU" sz="2000" dirty="0" err="1">
                          <a:effectLst/>
                        </a:rPr>
                        <a:t>кохлеарно</a:t>
                      </a:r>
                      <a:r>
                        <a:rPr lang="ru-RU" sz="2000" dirty="0">
                          <a:effectLst/>
                        </a:rPr>
                        <a:t> имплантированные обучающиеся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000" dirty="0">
                          <a:effectLst/>
                        </a:rPr>
                        <a:t>2.2.1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000">
                          <a:effectLst/>
                        </a:rPr>
                        <a:t>2.2.2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4141284"/>
                  </a:ext>
                </a:extLst>
              </a:tr>
              <a:tr h="46871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529840" algn="l"/>
                        </a:tabLst>
                      </a:pPr>
                      <a:r>
                        <a:rPr lang="ru-RU" sz="2000" dirty="0">
                          <a:effectLst/>
                        </a:rPr>
                        <a:t>3. 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000" dirty="0">
                          <a:effectLst/>
                        </a:rPr>
                        <a:t>Слепые обучающиеся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000" dirty="0">
                          <a:effectLst/>
                        </a:rPr>
                        <a:t>3.1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000">
                          <a:effectLst/>
                        </a:rPr>
                        <a:t>3.2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2742054"/>
                  </a:ext>
                </a:extLst>
              </a:tr>
              <a:tr h="46871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529840" algn="l"/>
                        </a:tabLst>
                      </a:pPr>
                      <a:r>
                        <a:rPr lang="ru-RU" sz="2000" dirty="0">
                          <a:effectLst/>
                        </a:rPr>
                        <a:t>4. 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000">
                          <a:effectLst/>
                        </a:rPr>
                        <a:t>Слабовидящие обучающиеся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000" dirty="0">
                          <a:effectLst/>
                        </a:rPr>
                        <a:t>4.1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000" dirty="0">
                          <a:effectLst/>
                        </a:rPr>
                        <a:t>4.2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6284650"/>
                  </a:ext>
                </a:extLst>
              </a:tr>
              <a:tr h="46871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529840" algn="l"/>
                        </a:tabLst>
                      </a:pPr>
                      <a:r>
                        <a:rPr lang="ru-RU" sz="2000" dirty="0">
                          <a:effectLst/>
                        </a:rPr>
                        <a:t>5. 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000">
                          <a:effectLst/>
                        </a:rPr>
                        <a:t>Обучающиеся с тяжелыми нарушениями речи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000">
                          <a:effectLst/>
                        </a:rPr>
                        <a:t>5.1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000" dirty="0">
                          <a:effectLst/>
                        </a:rPr>
                        <a:t>5.2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4033882"/>
                  </a:ext>
                </a:extLst>
              </a:tr>
              <a:tr h="69729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529840" algn="l"/>
                        </a:tabLst>
                      </a:pPr>
                      <a:r>
                        <a:rPr lang="ru-RU" sz="2000" dirty="0">
                          <a:effectLst/>
                        </a:rPr>
                        <a:t>6. 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000" dirty="0">
                          <a:effectLst/>
                        </a:rPr>
                        <a:t>Обучающиеся с нарушениями опорно-двигательного аппарата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000">
                          <a:effectLst/>
                        </a:rPr>
                        <a:t>6.1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000" dirty="0">
                          <a:effectLst/>
                        </a:rPr>
                        <a:t>6.2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6928026"/>
                  </a:ext>
                </a:extLst>
              </a:tr>
              <a:tr h="46871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529840" algn="l"/>
                        </a:tabLst>
                      </a:pPr>
                      <a:r>
                        <a:rPr lang="ru-RU" sz="2000" dirty="0">
                          <a:effectLst/>
                        </a:rPr>
                        <a:t>7. 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000">
                          <a:effectLst/>
                        </a:rPr>
                        <a:t>Обучающиеся с задержкой психического развития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000" dirty="0">
                          <a:effectLst/>
                        </a:rPr>
                        <a:t>7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693585"/>
                  </a:ext>
                </a:extLst>
              </a:tr>
              <a:tr h="46871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529840" algn="l"/>
                        </a:tabLst>
                      </a:pPr>
                      <a:r>
                        <a:rPr lang="ru-RU" sz="2000" dirty="0">
                          <a:effectLst/>
                        </a:rPr>
                        <a:t>8. 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000">
                          <a:effectLst/>
                        </a:rPr>
                        <a:t>Обучающиеся с расстройствами аутистического спектра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000">
                          <a:effectLst/>
                        </a:rPr>
                        <a:t>8.1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9840" algn="l"/>
                        </a:tabLst>
                      </a:pPr>
                      <a:r>
                        <a:rPr lang="ru-RU" sz="2000" dirty="0">
                          <a:effectLst/>
                        </a:rPr>
                        <a:t>8.2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6456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6306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t="9651"/>
          <a:stretch/>
        </p:blipFill>
        <p:spPr bwMode="auto">
          <a:xfrm>
            <a:off x="0" y="86265"/>
            <a:ext cx="12192000" cy="70381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15634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0F41F1-9D4B-7F95-6387-B42926EA6334}"/>
              </a:ext>
            </a:extLst>
          </p:cNvPr>
          <p:cNvSpPr txBox="1"/>
          <p:nvPr/>
        </p:nvSpPr>
        <p:spPr>
          <a:xfrm>
            <a:off x="405442" y="1166843"/>
            <a:ext cx="11378241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Обновленные санитарно- гигиенические нормы и правила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Санитарно-эпидемиологические требования к образовательным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организациям, утвержденные Постановлением главного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санитарного врача РФ от 28 сентября 2020 г. № 28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(СП 2.4.3648-20).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Гигиенические нормативы и требования к обеспечению безопасности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безвредности для человека факторов среды обитания,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утв. Постановлением главного государственного санитарного врача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 от 28 января 2021 г. № 2 (СанПиН 1.2.3685-21).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(Максимально допустимая учебная нагрузка, 10 часов внеурочной</a:t>
            </a:r>
          </a:p>
          <a:p>
            <a:pPr algn="just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66648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043349-AE25-3D1B-F220-36F469648D6C}"/>
              </a:ext>
            </a:extLst>
          </p:cNvPr>
          <p:cNvSpPr txBox="1"/>
          <p:nvPr/>
        </p:nvSpPr>
        <p:spPr>
          <a:xfrm>
            <a:off x="457200" y="1595735"/>
            <a:ext cx="1149901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Чек-лист для анализа соблюдения нормативно-правовых требований к комплектованию классов и групп при организации образования обучающихся с ОВЗ в ОО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369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C1200D-CEF2-2A85-CB96-BBEC142F922D}"/>
              </a:ext>
            </a:extLst>
          </p:cNvPr>
          <p:cNvSpPr txBox="1"/>
          <p:nvPr/>
        </p:nvSpPr>
        <p:spPr>
          <a:xfrm>
            <a:off x="232913" y="519861"/>
            <a:ext cx="1157664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адаптированная образовательная программа начального общего образования для обучающихся с ограниченными возможностями здоровья (ФАОП НОО) Приказ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от24.11.2022 №1023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вариант ФАОП НОО включает: 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Целевой раздел: пояснительная записка; планируемые результаты освоения ФАОП; система оценки достижения планируемых результатов.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Содержательный раздел: федеральные рабочие программы учебных предметов , коррекционных курсов; программа формирования универсальных учебных действий (в вар. 1.1.- 8.1. и 1.2.- 8.2.); программа кор. работы.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Организационный раздел: федеральный учебный план; федеральный календарный учебный график. </a:t>
            </a:r>
          </a:p>
        </p:txBody>
      </p:sp>
    </p:spTree>
    <p:extLst>
      <p:ext uri="{BB962C8B-B14F-4D97-AF65-F5344CB8AC3E}">
        <p14:creationId xmlns:p14="http://schemas.microsoft.com/office/powerpoint/2010/main" val="899485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05600" cy="435032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694" y="483303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hlinkClick r:id="rId3"/>
              </a:rPr>
              <a:t>http://csoso.ru/wp-content/uploads/2023/01/Основные-положения-ФАООП_Мартынова-ИИ.pdf</a:t>
            </a:r>
            <a:r>
              <a:rPr lang="ru-RU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8764" y="3267755"/>
            <a:ext cx="6613236" cy="373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39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1866948"/>
              </p:ext>
            </p:extLst>
          </p:nvPr>
        </p:nvGraphicFramePr>
        <p:xfrm>
          <a:off x="240145" y="286327"/>
          <a:ext cx="11610110" cy="643763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703947">
                  <a:extLst>
                    <a:ext uri="{9D8B030D-6E8A-4147-A177-3AD203B41FA5}">
                      <a16:colId xmlns:a16="http://schemas.microsoft.com/office/drawing/2014/main" val="3002483557"/>
                    </a:ext>
                  </a:extLst>
                </a:gridCol>
                <a:gridCol w="5906163">
                  <a:extLst>
                    <a:ext uri="{9D8B030D-6E8A-4147-A177-3AD203B41FA5}">
                      <a16:colId xmlns:a16="http://schemas.microsoft.com/office/drawing/2014/main" val="2699745114"/>
                    </a:ext>
                  </a:extLst>
                </a:gridCol>
              </a:tblGrid>
              <a:tr h="5409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Структура АООП НОО в соответствии с ФГОС обучающихся с ОВЗ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(было)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8" marR="5201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Структура АООП НОО в соответствии с ФАОП НОО обучающихся с ОВЗ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(стало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8" marR="52018" marT="0" marB="0"/>
                </a:tc>
                <a:extLst>
                  <a:ext uri="{0D108BD9-81ED-4DB2-BD59-A6C34878D82A}">
                    <a16:rowId xmlns:a16="http://schemas.microsoft.com/office/drawing/2014/main" val="1765360199"/>
                  </a:ext>
                </a:extLst>
              </a:tr>
              <a:tr h="1468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Целевой раздел: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- пояснительная записка;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 - планируемые результаты освоения АООП НОО;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- система оценки достижения планируемых результатов освоения обучающимися АООП НОО.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8" marR="5201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Целевой раздел: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 пояснительная записка;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- планируемые результаты освоения АООП НОО;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 система оценки достижения обучающимися планируемых результатов освоения АООП НОО.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8" marR="52018" marT="0" marB="0"/>
                </a:tc>
                <a:extLst>
                  <a:ext uri="{0D108BD9-81ED-4DB2-BD59-A6C34878D82A}">
                    <a16:rowId xmlns:a16="http://schemas.microsoft.com/office/drawing/2014/main" val="3742951199"/>
                  </a:ext>
                </a:extLst>
              </a:tr>
              <a:tr h="27048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Содержательный раздел: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- программа формирования УУД (БУД);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- программы отдельных учебных предметов и курсов коррекционно-развивающей области;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- программа духовно-нравственного (нравственного) развития, воспитания;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 - программа формирования экологической культуры, здорового и безопасного образа жизни;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- программа коррекционной работы;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- программа внеурочной деятельности.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8" marR="5201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Содержательный раздел: 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>
                          <a:effectLst/>
                        </a:rPr>
                        <a:t>рабочие программы учебных предметов; 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>
                          <a:effectLst/>
                        </a:rPr>
                        <a:t>программа формирования УУД (БУД); 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>
                          <a:effectLst/>
                        </a:rPr>
                        <a:t>рабочая программа воспитания; 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>
                          <a:effectLst/>
                        </a:rPr>
                        <a:t>программа коррекционной работы.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8" marR="52018" marT="0" marB="0"/>
                </a:tc>
                <a:extLst>
                  <a:ext uri="{0D108BD9-81ED-4DB2-BD59-A6C34878D82A}">
                    <a16:rowId xmlns:a16="http://schemas.microsoft.com/office/drawing/2014/main" val="178836933"/>
                  </a:ext>
                </a:extLst>
              </a:tr>
              <a:tr h="16777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Организационный раздел: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 - учебный план;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 - система специальных условий реализации АООП,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-контроль за состоянием системы условий.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8" marR="5201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Организационный раздел: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 учебный план;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 календарный учебный график;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 план внеурочной деятельности;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- система специальных условий реализации АООП НОО;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- календарный план воспитательной работы.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8" marR="52018" marT="0" marB="0"/>
                </a:tc>
                <a:extLst>
                  <a:ext uri="{0D108BD9-81ED-4DB2-BD59-A6C34878D82A}">
                    <a16:rowId xmlns:a16="http://schemas.microsoft.com/office/drawing/2014/main" val="3594310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4161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Рисунок 7">
            <a:extLst>
              <a:ext uri="{FF2B5EF4-FFF2-40B4-BE49-F238E27FC236}">
                <a16:creationId xmlns:a16="http://schemas.microsoft.com/office/drawing/2014/main" id="{4DFCB6D1-AFED-4065-9B96-43E3BDCBF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6" t="27312" r="9375" b="4276"/>
          <a:stretch>
            <a:fillRect/>
          </a:stretch>
        </p:blipFill>
        <p:spPr bwMode="auto">
          <a:xfrm>
            <a:off x="0" y="23019"/>
            <a:ext cx="567055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Рисунок 8">
            <a:extLst>
              <a:ext uri="{FF2B5EF4-FFF2-40B4-BE49-F238E27FC236}">
                <a16:creationId xmlns:a16="http://schemas.microsoft.com/office/drawing/2014/main" id="{D8C3E996-6CC4-4739-B0B9-B674F0092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8" t="28217" r="10628" b="5559"/>
          <a:stretch>
            <a:fillRect/>
          </a:stretch>
        </p:blipFill>
        <p:spPr bwMode="auto">
          <a:xfrm>
            <a:off x="8008937" y="3622674"/>
            <a:ext cx="4183063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810EDC-6FC8-4DA7-918E-4ACE01D03B52}"/>
              </a:ext>
            </a:extLst>
          </p:cNvPr>
          <p:cNvSpPr txBox="1"/>
          <p:nvPr/>
        </p:nvSpPr>
        <p:spPr>
          <a:xfrm>
            <a:off x="858982" y="3622674"/>
            <a:ext cx="6096000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altLang="ru-RU" sz="18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http://mpgu.su/nauchno-metodicheskie-osnovy-sistemy-vospitanija-detej-s-ovz/primernye-programmy-dlja-obsuzhdenija/</a:t>
            </a:r>
            <a:endParaRPr lang="ru-RU" alt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AFC3EB-6457-4603-8FC7-69C67B21913F}"/>
              </a:ext>
            </a:extLst>
          </p:cNvPr>
          <p:cNvSpPr txBox="1"/>
          <p:nvPr/>
        </p:nvSpPr>
        <p:spPr>
          <a:xfrm>
            <a:off x="858982" y="5223452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800" dirty="0"/>
              <a:t>Проекты программ воспитания для обучающихся с ОВЗ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1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50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4C3695F-7CE2-AC6C-B352-0405E63A4F2C}"/>
              </a:ext>
            </a:extLst>
          </p:cNvPr>
          <p:cNvSpPr txBox="1"/>
          <p:nvPr/>
        </p:nvSpPr>
        <p:spPr>
          <a:xfrm>
            <a:off x="370936" y="464244"/>
            <a:ext cx="10946921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освоения варианта 1 ФАООП УО составляет от 9 до 13 лет.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Выделено три этапа реализации варианта 1 ФАООП УО: 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этап – 1-4 классы и дополнительный класс;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этап – 5-9 классы;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этап – 10-12 классы (направлен на углубленную трудовую подготовку и является необязательным). 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освоения варианта 2 ФАООП УО составляет 13 лет.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Выделено три этапа реализации варианта 2 ФАООП: 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этап – 1-4 классы, включая 1 дополнительный класс;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этап – 5-9 классы;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этап - 10-12 классы. </a:t>
            </a:r>
          </a:p>
        </p:txBody>
      </p:sp>
    </p:spTree>
    <p:extLst>
      <p:ext uri="{BB962C8B-B14F-4D97-AF65-F5344CB8AC3E}">
        <p14:creationId xmlns:p14="http://schemas.microsoft.com/office/powerpoint/2010/main" val="2479513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540" y="263236"/>
            <a:ext cx="8675107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9657" y="3362036"/>
            <a:ext cx="8675107" cy="323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95025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109" y="5160674"/>
            <a:ext cx="10972800" cy="1143000"/>
          </a:xfrm>
        </p:spPr>
        <p:txBody>
          <a:bodyPr>
            <a:normAutofit/>
          </a:bodyPr>
          <a:lstStyle/>
          <a:p>
            <a:r>
              <a:rPr lang="ru-RU" sz="2700" dirty="0">
                <a:solidFill>
                  <a:schemeClr val="tx1"/>
                </a:solidFill>
                <a:effectLst/>
              </a:rPr>
              <a:t>Но рабочих программ по учебным предметам федеральной адаптированной образовательной программы здесь нет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2568" y="325582"/>
            <a:ext cx="900351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59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-325" b="32475"/>
          <a:stretch/>
        </p:blipFill>
        <p:spPr>
          <a:xfrm>
            <a:off x="1136073" y="0"/>
            <a:ext cx="7666297" cy="208742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998038"/>
              </p:ext>
            </p:extLst>
          </p:nvPr>
        </p:nvGraphicFramePr>
        <p:xfrm>
          <a:off x="0" y="2087420"/>
          <a:ext cx="12192000" cy="489436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927927">
                  <a:extLst>
                    <a:ext uri="{9D8B030D-6E8A-4147-A177-3AD203B41FA5}">
                      <a16:colId xmlns:a16="http://schemas.microsoft.com/office/drawing/2014/main" val="2750247942"/>
                    </a:ext>
                  </a:extLst>
                </a:gridCol>
                <a:gridCol w="5954817">
                  <a:extLst>
                    <a:ext uri="{9D8B030D-6E8A-4147-A177-3AD203B41FA5}">
                      <a16:colId xmlns:a16="http://schemas.microsoft.com/office/drawing/2014/main" val="102920055"/>
                    </a:ext>
                  </a:extLst>
                </a:gridCol>
                <a:gridCol w="3309256">
                  <a:extLst>
                    <a:ext uri="{9D8B030D-6E8A-4147-A177-3AD203B41FA5}">
                      <a16:colId xmlns:a16="http://schemas.microsoft.com/office/drawing/2014/main" val="2121380139"/>
                    </a:ext>
                  </a:extLst>
                </a:gridCol>
              </a:tblGrid>
              <a:tr h="491174">
                <a:tc gridSpan="3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Проекты федеральных рабочих программ по учебным предметам ФАОП НОО для обучающихся с ОВЗ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15" marR="5131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511505"/>
                  </a:ext>
                </a:extLst>
              </a:tr>
              <a:tr h="243091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ЗПР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15" marR="51315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НОДА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15" marR="51315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СЛУХ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15" marR="51315" marT="0" marB="0"/>
                </a:tc>
                <a:extLst>
                  <a:ext uri="{0D108BD9-81ED-4DB2-BD59-A6C34878D82A}">
                    <a16:rowId xmlns:a16="http://schemas.microsoft.com/office/drawing/2014/main" val="241721232"/>
                  </a:ext>
                </a:extLst>
              </a:tr>
              <a:tr h="1338295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  <a:hlinkClick r:id="rId3"/>
                        </a:rPr>
                        <a:t>ФРП ЗПР </a:t>
                      </a:r>
                      <a:r>
                        <a:rPr lang="ru-RU" sz="1400" u="sng" dirty="0" err="1">
                          <a:effectLst/>
                          <a:hlinkClick r:id="rId3"/>
                        </a:rPr>
                        <a:t>Окружающии</a:t>
                      </a:r>
                      <a:r>
                        <a:rPr lang="ru-RU" sz="1400" u="sng" dirty="0">
                          <a:effectLst/>
                          <a:hlinkClick r:id="rId3"/>
                        </a:rPr>
                        <a:t>̆ мир 7.2</a:t>
                      </a:r>
                      <a:endParaRPr lang="ru-RU" sz="1400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  <a:hlinkClick r:id="rId4"/>
                        </a:rPr>
                        <a:t>ФРП ЗПР </a:t>
                      </a:r>
                      <a:r>
                        <a:rPr lang="ru-RU" sz="1400" u="sng" dirty="0" err="1">
                          <a:effectLst/>
                          <a:hlinkClick r:id="rId4"/>
                        </a:rPr>
                        <a:t>Русскии</a:t>
                      </a:r>
                      <a:r>
                        <a:rPr lang="ru-RU" sz="1400" u="sng" dirty="0">
                          <a:effectLst/>
                          <a:hlinkClick r:id="rId4"/>
                        </a:rPr>
                        <a:t>̆ язык 7.2</a:t>
                      </a:r>
                      <a:endParaRPr lang="ru-RU" sz="1400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  <a:hlinkClick r:id="rId5"/>
                        </a:rPr>
                        <a:t>ФРП ЗПР Литературное чтение 7.2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5" marR="51315" marT="0" marB="0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  <a:hlinkClick r:id="rId6"/>
                        </a:rPr>
                        <a:t>ФРП НОДА Литературное чтение 6.2</a:t>
                      </a:r>
                      <a:endParaRPr lang="ru-RU" sz="1400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  <a:hlinkClick r:id="rId7"/>
                        </a:rPr>
                        <a:t>ФРП НОДА </a:t>
                      </a:r>
                      <a:r>
                        <a:rPr lang="ru-RU" sz="1400" u="sng" dirty="0" err="1">
                          <a:effectLst/>
                          <a:hlinkClick r:id="rId7"/>
                        </a:rPr>
                        <a:t>Русскии</a:t>
                      </a:r>
                      <a:r>
                        <a:rPr lang="ru-RU" sz="1400" u="sng" dirty="0">
                          <a:effectLst/>
                          <a:hlinkClick r:id="rId7"/>
                        </a:rPr>
                        <a:t>̆ язык 6.2</a:t>
                      </a:r>
                      <a:endParaRPr lang="ru-RU" sz="1400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  <a:hlinkClick r:id="rId8"/>
                        </a:rPr>
                        <a:t>ФРП НОДА </a:t>
                      </a:r>
                      <a:r>
                        <a:rPr lang="ru-RU" sz="1400" u="sng" dirty="0" err="1">
                          <a:effectLst/>
                          <a:hlinkClick r:id="rId8"/>
                        </a:rPr>
                        <a:t>Окружающии</a:t>
                      </a:r>
                      <a:r>
                        <a:rPr lang="ru-RU" sz="1400" u="sng" dirty="0">
                          <a:effectLst/>
                          <a:hlinkClick r:id="rId8"/>
                        </a:rPr>
                        <a:t>̆ мир 6.2</a:t>
                      </a:r>
                      <a:endParaRPr lang="ru-RU" sz="1400" dirty="0">
                        <a:effectLst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15" marR="51315" marT="0" marB="0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  <a:hlinkClick r:id="rId9"/>
                        </a:rPr>
                        <a:t>ФРП СЛУХ </a:t>
                      </a:r>
                      <a:r>
                        <a:rPr lang="ru-RU" sz="1400" u="sng" dirty="0" err="1">
                          <a:effectLst/>
                          <a:hlinkClick r:id="rId9"/>
                        </a:rPr>
                        <a:t>Окр</a:t>
                      </a:r>
                      <a:r>
                        <a:rPr lang="ru-RU" sz="1400" u="sng" dirty="0">
                          <a:effectLst/>
                          <a:hlinkClick r:id="rId9"/>
                        </a:rPr>
                        <a:t> мир. 2.2.2</a:t>
                      </a:r>
                      <a:endParaRPr lang="ru-RU" sz="1400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  <a:hlinkClick r:id="rId10"/>
                        </a:rPr>
                        <a:t>ФРП СЛУХ </a:t>
                      </a:r>
                      <a:r>
                        <a:rPr lang="ru-RU" sz="1400" u="sng" dirty="0" err="1">
                          <a:effectLst/>
                          <a:hlinkClick r:id="rId10"/>
                        </a:rPr>
                        <a:t>Окр</a:t>
                      </a:r>
                      <a:r>
                        <a:rPr lang="ru-RU" sz="1400" u="sng" dirty="0">
                          <a:effectLst/>
                          <a:hlinkClick r:id="rId10"/>
                        </a:rPr>
                        <a:t> мир.1.2</a:t>
                      </a:r>
                      <a:endParaRPr lang="ru-RU" sz="1400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  <a:hlinkClick r:id="rId11"/>
                        </a:rPr>
                        <a:t>ФРП СЛУХ </a:t>
                      </a:r>
                      <a:r>
                        <a:rPr lang="ru-RU" sz="1400" u="sng" dirty="0" err="1">
                          <a:effectLst/>
                          <a:hlinkClick r:id="rId11"/>
                        </a:rPr>
                        <a:t>Русскии</a:t>
                      </a:r>
                      <a:r>
                        <a:rPr lang="ru-RU" sz="1400" u="sng" dirty="0">
                          <a:effectLst/>
                          <a:hlinkClick r:id="rId11"/>
                        </a:rPr>
                        <a:t>̆ язык. 2.2</a:t>
                      </a:r>
                      <a:endParaRPr lang="ru-RU" sz="1400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  <a:hlinkClick r:id="rId12"/>
                        </a:rPr>
                        <a:t>ФРП СЛУХ Чтение. 1.2</a:t>
                      </a:r>
                      <a:endParaRPr lang="ru-RU" sz="1400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  <a:hlinkClick r:id="rId13"/>
                        </a:rPr>
                        <a:t>ФРП СЛУХ Чтение. 2.2</a:t>
                      </a:r>
                      <a:endParaRPr lang="ru-RU" sz="1400" dirty="0">
                        <a:effectLst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  <a:hlinkClick r:id="rId14"/>
                        </a:rPr>
                        <a:t>ФРП СЛУХ </a:t>
                      </a:r>
                      <a:r>
                        <a:rPr lang="ru-RU" sz="1400" u="sng" dirty="0" err="1">
                          <a:effectLst/>
                          <a:hlinkClick r:id="rId14"/>
                        </a:rPr>
                        <a:t>Русскии</a:t>
                      </a:r>
                      <a:r>
                        <a:rPr lang="ru-RU" sz="1400" u="sng" dirty="0">
                          <a:effectLst/>
                          <a:hlinkClick r:id="rId14"/>
                        </a:rPr>
                        <a:t>̆ язык. 1.2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15" marR="51315" marT="0" marB="0"/>
                </a:tc>
                <a:extLst>
                  <a:ext uri="{0D108BD9-81ED-4DB2-BD59-A6C34878D82A}">
                    <a16:rowId xmlns:a16="http://schemas.microsoft.com/office/drawing/2014/main" val="147701888"/>
                  </a:ext>
                </a:extLst>
              </a:tr>
              <a:tr h="501389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ТНР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15" marR="51315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ЗРЕНИЕ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15" marR="51315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РАС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15" marR="51315" marT="0" marB="0"/>
                </a:tc>
                <a:extLst>
                  <a:ext uri="{0D108BD9-81ED-4DB2-BD59-A6C34878D82A}">
                    <a16:rowId xmlns:a16="http://schemas.microsoft.com/office/drawing/2014/main" val="3353757130"/>
                  </a:ext>
                </a:extLst>
              </a:tr>
              <a:tr h="2256668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  <a:hlinkClick r:id="rId15"/>
                        </a:rPr>
                        <a:t>ФРП ТНР грамота</a:t>
                      </a:r>
                      <a:endParaRPr lang="ru-RU" sz="1400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  <a:hlinkClick r:id="rId16"/>
                        </a:rPr>
                        <a:t>ФРП ТНР Литературное чтение ТНР</a:t>
                      </a:r>
                      <a:endParaRPr lang="ru-RU" sz="1400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  <a:hlinkClick r:id="rId17"/>
                        </a:rPr>
                        <a:t>ФРП ТНР </a:t>
                      </a:r>
                      <a:r>
                        <a:rPr lang="ru-RU" sz="1400" u="sng" dirty="0" err="1">
                          <a:effectLst/>
                          <a:hlinkClick r:id="rId17"/>
                        </a:rPr>
                        <a:t>Русскии</a:t>
                      </a:r>
                      <a:r>
                        <a:rPr lang="ru-RU" sz="1400" u="sng" dirty="0">
                          <a:effectLst/>
                          <a:hlinkClick r:id="rId17"/>
                        </a:rPr>
                        <a:t>̆ язык</a:t>
                      </a:r>
                      <a:endParaRPr lang="ru-RU" sz="1400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  <a:hlinkClick r:id="rId18"/>
                        </a:rPr>
                        <a:t>ФРП ТНР </a:t>
                      </a:r>
                      <a:r>
                        <a:rPr lang="ru-RU" sz="1400" u="sng" dirty="0" err="1">
                          <a:effectLst/>
                          <a:hlinkClick r:id="rId18"/>
                        </a:rPr>
                        <a:t>окружающии</a:t>
                      </a:r>
                      <a:r>
                        <a:rPr lang="ru-RU" sz="1400" u="sng" dirty="0">
                          <a:effectLst/>
                          <a:hlinkClick r:id="rId18"/>
                        </a:rPr>
                        <a:t>̆ мир</a:t>
                      </a:r>
                      <a:endParaRPr lang="ru-RU" sz="1400" dirty="0">
                        <a:effectLst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15" marR="51315" marT="0" marB="0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  <a:hlinkClick r:id="rId19"/>
                        </a:rPr>
                        <a:t>ФРП ЗРЕНИЕ </a:t>
                      </a:r>
                      <a:r>
                        <a:rPr lang="ru-RU" sz="1400" u="sng" dirty="0" err="1">
                          <a:effectLst/>
                          <a:hlinkClick r:id="rId19"/>
                        </a:rPr>
                        <a:t>Окружающии</a:t>
                      </a:r>
                      <a:r>
                        <a:rPr lang="ru-RU" sz="1400" u="sng" dirty="0">
                          <a:effectLst/>
                          <a:hlinkClick r:id="rId19"/>
                        </a:rPr>
                        <a:t>̆ мир 3.2</a:t>
                      </a:r>
                      <a:endParaRPr lang="ru-RU" sz="1400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  <a:hlinkClick r:id="rId20"/>
                        </a:rPr>
                        <a:t>ФРП ЗРЕНИЕ Литературное чтение 4.2</a:t>
                      </a:r>
                      <a:endParaRPr lang="ru-RU" sz="1400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  <a:hlinkClick r:id="rId21"/>
                        </a:rPr>
                        <a:t>ФРП ЗРЕНИЕ </a:t>
                      </a:r>
                      <a:r>
                        <a:rPr lang="ru-RU" sz="1400" u="sng" dirty="0" err="1">
                          <a:effectLst/>
                          <a:hlinkClick r:id="rId21"/>
                        </a:rPr>
                        <a:t>Окружающии</a:t>
                      </a:r>
                      <a:r>
                        <a:rPr lang="ru-RU" sz="1400" u="sng" dirty="0">
                          <a:effectLst/>
                          <a:hlinkClick r:id="rId21"/>
                        </a:rPr>
                        <a:t>̆ мир 4.2</a:t>
                      </a:r>
                      <a:endParaRPr lang="ru-RU" sz="1400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  <a:hlinkClick r:id="rId22"/>
                        </a:rPr>
                        <a:t>ФРП ЗРЕНИЕ </a:t>
                      </a:r>
                      <a:r>
                        <a:rPr lang="ru-RU" sz="1400" u="sng" dirty="0" err="1">
                          <a:effectLst/>
                          <a:hlinkClick r:id="rId22"/>
                        </a:rPr>
                        <a:t>Русскии</a:t>
                      </a:r>
                      <a:r>
                        <a:rPr lang="ru-RU" sz="1400" u="sng" dirty="0">
                          <a:effectLst/>
                          <a:hlinkClick r:id="rId22"/>
                        </a:rPr>
                        <a:t>̆ язык 3.2</a:t>
                      </a:r>
                      <a:endParaRPr lang="ru-RU" sz="1400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  <a:hlinkClick r:id="rId23"/>
                        </a:rPr>
                        <a:t>ФРП ЗРЕНИЕ </a:t>
                      </a:r>
                      <a:r>
                        <a:rPr lang="ru-RU" sz="1400" u="sng" dirty="0" err="1">
                          <a:effectLst/>
                          <a:hlinkClick r:id="rId23"/>
                        </a:rPr>
                        <a:t>Русскии</a:t>
                      </a:r>
                      <a:r>
                        <a:rPr lang="ru-RU" sz="1400" u="sng" dirty="0">
                          <a:effectLst/>
                          <a:hlinkClick r:id="rId23"/>
                        </a:rPr>
                        <a:t>̆ язык 4.2</a:t>
                      </a:r>
                      <a:endParaRPr lang="ru-RU" sz="1400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  <a:hlinkClick r:id="rId24"/>
                        </a:rPr>
                        <a:t>ФРП ЗРЕНИЕ Литературное чтение 3.2</a:t>
                      </a:r>
                      <a:endParaRPr lang="ru-RU" sz="1400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  <a:hlinkClick r:id="rId25"/>
                        </a:rPr>
                        <a:t>Приложение Поурочное КТП ЛИТЕРАТУРНОЕ ЧТЕНИЕ 1-5 класс</a:t>
                      </a:r>
                      <a:endParaRPr lang="ru-RU" sz="1400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  <a:hlinkClick r:id="rId26"/>
                        </a:rPr>
                        <a:t>Приложение Поурочное КТП РУССКИЙ ЯЗЫК 1-5 КЛАСС</a:t>
                      </a:r>
                      <a:endParaRPr lang="ru-RU" sz="1400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</a:rPr>
                        <a:t>Приложение Поурочное КТП ОКРУЖАЮЩИЙ МИР 1-5 КЛАСС</a:t>
                      </a:r>
                      <a:endParaRPr lang="ru-RU" sz="1400" dirty="0">
                        <a:effectLst/>
                      </a:endParaRPr>
                    </a:p>
                  </a:txBody>
                  <a:tcPr marL="51315" marR="51315" marT="0" marB="0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u="sng" dirty="0" err="1">
                          <a:effectLst/>
                          <a:hlinkClick r:id="rId27"/>
                        </a:rPr>
                        <a:t>ФРП_РАС_литературное</a:t>
                      </a:r>
                      <a:r>
                        <a:rPr lang="ru-RU" sz="1400" u="sng" dirty="0">
                          <a:effectLst/>
                          <a:hlinkClick r:id="rId27"/>
                        </a:rPr>
                        <a:t> чтение 8.2</a:t>
                      </a:r>
                      <a:endParaRPr lang="ru-RU" sz="1400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u="sng" dirty="0" err="1">
                          <a:effectLst/>
                          <a:hlinkClick r:id="rId28"/>
                        </a:rPr>
                        <a:t>ФРП_РАС_окружающии</a:t>
                      </a:r>
                      <a:r>
                        <a:rPr lang="ru-RU" sz="1400" u="sng" dirty="0">
                          <a:effectLst/>
                          <a:hlinkClick r:id="rId28"/>
                        </a:rPr>
                        <a:t>̆ мир 8.2</a:t>
                      </a:r>
                      <a:endParaRPr lang="ru-RU" sz="1400" dirty="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u="sng" dirty="0" err="1">
                          <a:effectLst/>
                          <a:hlinkClick r:id="rId29"/>
                        </a:rPr>
                        <a:t>ФРП_РАС_русский</a:t>
                      </a:r>
                      <a:r>
                        <a:rPr lang="ru-RU" sz="1400" u="sng" dirty="0">
                          <a:effectLst/>
                          <a:hlinkClick r:id="rId29"/>
                        </a:rPr>
                        <a:t> язык 8.2</a:t>
                      </a:r>
                      <a:endParaRPr lang="ru-RU" sz="1400" dirty="0">
                        <a:effectLst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15" marR="51315" marT="0" marB="0"/>
                </a:tc>
                <a:extLst>
                  <a:ext uri="{0D108BD9-81ED-4DB2-BD59-A6C34878D82A}">
                    <a16:rowId xmlns:a16="http://schemas.microsoft.com/office/drawing/2014/main" val="214624285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083631" y="575025"/>
            <a:ext cx="2685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0"/>
              </a:rPr>
              <a:t>https://ikp-rao.ru/frc-ovz/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1868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-325" b="32475"/>
          <a:stretch/>
        </p:blipFill>
        <p:spPr>
          <a:xfrm>
            <a:off x="1136073" y="0"/>
            <a:ext cx="7666297" cy="208742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739328"/>
              </p:ext>
            </p:extLst>
          </p:nvPr>
        </p:nvGraphicFramePr>
        <p:xfrm>
          <a:off x="207034" y="1923692"/>
          <a:ext cx="11376804" cy="461952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32156">
                  <a:extLst>
                    <a:ext uri="{9D8B030D-6E8A-4147-A177-3AD203B41FA5}">
                      <a16:colId xmlns:a16="http://schemas.microsoft.com/office/drawing/2014/main" val="2750247942"/>
                    </a:ext>
                  </a:extLst>
                </a:gridCol>
                <a:gridCol w="5556659">
                  <a:extLst>
                    <a:ext uri="{9D8B030D-6E8A-4147-A177-3AD203B41FA5}">
                      <a16:colId xmlns:a16="http://schemas.microsoft.com/office/drawing/2014/main" val="102920055"/>
                    </a:ext>
                  </a:extLst>
                </a:gridCol>
                <a:gridCol w="3087989">
                  <a:extLst>
                    <a:ext uri="{9D8B030D-6E8A-4147-A177-3AD203B41FA5}">
                      <a16:colId xmlns:a16="http://schemas.microsoft.com/office/drawing/2014/main" val="2121380139"/>
                    </a:ext>
                  </a:extLst>
                </a:gridCol>
              </a:tblGrid>
              <a:tr h="412548">
                <a:tc gridSpan="3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Проекты федеральных рабочих программ по учебным предметам ФАОП ООО для обучающихся с ОВЗ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15" marR="5131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511505"/>
                  </a:ext>
                </a:extLst>
              </a:tr>
              <a:tr h="237811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ЗПР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15" marR="51315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НОДА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15" marR="51315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СЛУХ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15" marR="51315" marT="0" marB="0"/>
                </a:tc>
                <a:extLst>
                  <a:ext uri="{0D108BD9-81ED-4DB2-BD59-A6C34878D82A}">
                    <a16:rowId xmlns:a16="http://schemas.microsoft.com/office/drawing/2014/main" val="241721232"/>
                  </a:ext>
                </a:extLst>
              </a:tr>
              <a:tr h="738277">
                <a:tc>
                  <a:txBody>
                    <a:bodyPr/>
                    <a:lstStyle/>
                    <a:p>
                      <a:pPr fontAlgn="base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ФРП ЗПР ИЗО 7.2</a:t>
                      </a:r>
                      <a:endParaRPr lang="ru-RU" sz="12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ФРП ЗПР Иностранный английский язык 7.2</a:t>
                      </a:r>
                      <a:endParaRPr lang="ru-RU" sz="12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+ 11 программ</a:t>
                      </a:r>
                    </a:p>
                  </a:txBody>
                  <a:tcPr marL="51315" marR="51315" marT="0" marB="0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ФРП ООО Обществознание</a:t>
                      </a:r>
                      <a:endParaRPr lang="ru-RU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ФРП ООО Биология</a:t>
                      </a:r>
                      <a:endParaRPr lang="ru-RU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+ 11 программ</a:t>
                      </a:r>
                    </a:p>
                  </a:txBody>
                  <a:tcPr marL="51315" marR="51315" marT="0" marB="0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ФРП СЛУХ </a:t>
                      </a:r>
                      <a:r>
                        <a:rPr lang="ru-RU" sz="14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Окр</a:t>
                      </a: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 мир.1.2</a:t>
                      </a:r>
                      <a:endParaRPr lang="ru-RU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ФРП СЛУХ </a:t>
                      </a:r>
                      <a:r>
                        <a:rPr lang="ru-RU" sz="14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Русскии</a:t>
                      </a: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̆ язык. 2.2</a:t>
                      </a:r>
                      <a:endParaRPr lang="ru-RU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+ 35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прорамм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15" marR="51315" marT="0" marB="0"/>
                </a:tc>
                <a:extLst>
                  <a:ext uri="{0D108BD9-81ED-4DB2-BD59-A6C34878D82A}">
                    <a16:rowId xmlns:a16="http://schemas.microsoft.com/office/drawing/2014/main" val="147701888"/>
                  </a:ext>
                </a:extLst>
              </a:tr>
              <a:tr h="240302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ТНР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15" marR="51315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ЗРЕНИЕ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15" marR="51315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РАС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15" marR="51315" marT="0" marB="0"/>
                </a:tc>
                <a:extLst>
                  <a:ext uri="{0D108BD9-81ED-4DB2-BD59-A6C34878D82A}">
                    <a16:rowId xmlns:a16="http://schemas.microsoft.com/office/drawing/2014/main" val="3353757130"/>
                  </a:ext>
                </a:extLst>
              </a:tr>
              <a:tr h="2636749">
                <a:tc>
                  <a:txBody>
                    <a:bodyPr/>
                    <a:lstStyle/>
                    <a:p>
                      <a:pPr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0" u="none" strike="noStrike" dirty="0">
                          <a:solidFill>
                            <a:srgbClr val="2F2F2F"/>
                          </a:solidFill>
                          <a:effectLst/>
                          <a:latin typeface="Open Sans" panose="020B060603050402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ФРП ТНР грамота</a:t>
                      </a:r>
                      <a:endParaRPr lang="ru-RU" sz="1400" b="0" i="0" dirty="0">
                        <a:solidFill>
                          <a:srgbClr val="2F2F2F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  <a:p>
                      <a:pPr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0" u="none" strike="noStrike" dirty="0">
                          <a:solidFill>
                            <a:srgbClr val="2F2F2F"/>
                          </a:solidFill>
                          <a:effectLst/>
                          <a:latin typeface="Open Sans" panose="020B0606030504020204" pitchFamily="34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ФРП ТНР Литературное чтение ТНР</a:t>
                      </a:r>
                      <a:endParaRPr lang="ru-RU" sz="1400" b="0" i="0" dirty="0">
                        <a:solidFill>
                          <a:srgbClr val="2F2F2F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 13 программ</a:t>
                      </a:r>
                    </a:p>
                  </a:txBody>
                  <a:tcPr marL="51315" marR="51315" marT="0" marB="0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 u="sng" kern="1200" dirty="0">
                          <a:solidFill>
                            <a:schemeClr val="dk1"/>
                          </a:solidFill>
                          <a:effectLst/>
                          <a:hlinkClick r:id="rId11"/>
                        </a:rPr>
                        <a:t>ФРП ООО_География_3.2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fontAlgn="base"/>
                      <a:r>
                        <a:rPr lang="ru-RU" sz="1200" u="sng" kern="1200" dirty="0">
                          <a:solidFill>
                            <a:schemeClr val="dk1"/>
                          </a:solidFill>
                          <a:effectLst/>
                          <a:hlinkClick r:id="rId12"/>
                        </a:rPr>
                        <a:t>ФРП ООО География 4.2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fontAlgn="base"/>
                      <a:r>
                        <a:rPr lang="ru-RU" sz="1200" u="sng" kern="1200" dirty="0">
                          <a:solidFill>
                            <a:schemeClr val="dk1"/>
                          </a:solidFill>
                          <a:effectLst/>
                          <a:hlinkClick r:id="rId13"/>
                        </a:rPr>
                        <a:t>ФРП ООО История 3.2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fontAlgn="base"/>
                      <a:r>
                        <a:rPr lang="ru-RU" sz="1200" u="sng" kern="1200" dirty="0">
                          <a:solidFill>
                            <a:schemeClr val="dk1"/>
                          </a:solidFill>
                          <a:effectLst/>
                          <a:hlinkClick r:id="rId14"/>
                        </a:rPr>
                        <a:t>ФРП ООО История 4.2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fontAlgn="base"/>
                      <a:r>
                        <a:rPr lang="ru-RU" sz="1200" u="sng" kern="1200" dirty="0">
                          <a:solidFill>
                            <a:schemeClr val="dk1"/>
                          </a:solidFill>
                          <a:effectLst/>
                          <a:hlinkClick r:id="rId15"/>
                        </a:rPr>
                        <a:t>ФРП ООО Литература 3.2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fontAlgn="base"/>
                      <a:r>
                        <a:rPr lang="ru-RU" sz="1200" u="sng" kern="1200" dirty="0">
                          <a:solidFill>
                            <a:schemeClr val="dk1"/>
                          </a:solidFill>
                          <a:effectLst/>
                          <a:hlinkClick r:id="rId16"/>
                        </a:rPr>
                        <a:t>ФРП ООО Литература 4.2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fontAlgn="base"/>
                      <a:r>
                        <a:rPr lang="ru-RU" sz="1200" u="sng" kern="1200" dirty="0">
                          <a:solidFill>
                            <a:schemeClr val="dk1"/>
                          </a:solidFill>
                          <a:effectLst/>
                          <a:hlinkClick r:id="rId17"/>
                        </a:rPr>
                        <a:t>ФРП ООО ОБЖ 3.2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fontAlgn="base"/>
                      <a:r>
                        <a:rPr lang="ru-RU" sz="1200" u="sng" kern="1200" dirty="0">
                          <a:solidFill>
                            <a:schemeClr val="dk1"/>
                          </a:solidFill>
                          <a:effectLst/>
                          <a:hlinkClick r:id="rId18"/>
                        </a:rPr>
                        <a:t>ФРП ООО ОБЖ 4.2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fontAlgn="base"/>
                      <a:r>
                        <a:rPr lang="ru-RU" sz="1200" u="sng" kern="1200" dirty="0">
                          <a:solidFill>
                            <a:schemeClr val="dk1"/>
                          </a:solidFill>
                          <a:effectLst/>
                          <a:hlinkClick r:id="rId19"/>
                        </a:rPr>
                        <a:t>ФРП ООО Обществознание 3.2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fontAlgn="base"/>
                      <a:r>
                        <a:rPr lang="ru-RU" sz="1200" u="sng" kern="1200" dirty="0">
                          <a:solidFill>
                            <a:schemeClr val="dk1"/>
                          </a:solidFill>
                          <a:effectLst/>
                          <a:hlinkClick r:id="rId20"/>
                        </a:rPr>
                        <a:t>ФРП ООО Обществознание 4.2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fontAlgn="base"/>
                      <a:r>
                        <a:rPr lang="ru-RU" sz="1200" u="sng" kern="1200" dirty="0">
                          <a:solidFill>
                            <a:schemeClr val="dk1"/>
                          </a:solidFill>
                          <a:effectLst/>
                          <a:hlinkClick r:id="rId21"/>
                        </a:rPr>
                        <a:t>ФРП ООО Русский язык 3.2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fontAlgn="base"/>
                      <a:r>
                        <a:rPr lang="ru-RU" sz="1200" u="sng" kern="1200" dirty="0">
                          <a:solidFill>
                            <a:schemeClr val="dk1"/>
                          </a:solidFill>
                          <a:effectLst/>
                          <a:hlinkClick r:id="rId22"/>
                        </a:rPr>
                        <a:t>ФРП ООО Русский язык 4.2</a:t>
                      </a:r>
                      <a:endParaRPr lang="ru-RU" sz="120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ru-RU" sz="12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+10 программ</a:t>
                      </a:r>
                      <a:endParaRPr lang="ru-RU" sz="1200" u="sng" kern="1200" dirty="0">
                        <a:solidFill>
                          <a:schemeClr val="dk1"/>
                        </a:solidFill>
                        <a:effectLst/>
                      </a:endParaRPr>
                    </a:p>
                  </a:txBody>
                  <a:tcPr marL="51315" marR="51315" marT="0" marB="0"/>
                </a:tc>
                <a:tc>
                  <a:txBody>
                    <a:bodyPr/>
                    <a:lstStyle/>
                    <a:p>
                      <a:pPr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dirty="0">
                          <a:solidFill>
                            <a:srgbClr val="2F2F2F"/>
                          </a:solidFill>
                          <a:effectLst/>
                          <a:latin typeface="Open Sans" panose="020B0606030504020204" pitchFamily="34" charset="0"/>
                          <a:hlinkClick r:id="rId2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ФРП НОО РАС 8.2 Литературное чтение</a:t>
                      </a:r>
                      <a:endParaRPr lang="ru-RU" sz="1200" b="0" i="0" dirty="0">
                        <a:solidFill>
                          <a:srgbClr val="2F2F2F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  <a:p>
                      <a:pPr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dirty="0">
                          <a:solidFill>
                            <a:srgbClr val="2F2F2F"/>
                          </a:solidFill>
                          <a:effectLst/>
                          <a:latin typeface="Open Sans" panose="020B0606030504020204" pitchFamily="34" charset="0"/>
                          <a:hlinkClick r:id="rId2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ФРП НОО РАС 8.2 </a:t>
                      </a:r>
                      <a:r>
                        <a:rPr lang="ru-RU" sz="1200" b="0" i="0" u="none" strike="noStrike" dirty="0" err="1">
                          <a:solidFill>
                            <a:srgbClr val="2F2F2F"/>
                          </a:solidFill>
                          <a:effectLst/>
                          <a:latin typeface="Open Sans" panose="020B0606030504020204" pitchFamily="34" charset="0"/>
                          <a:hlinkClick r:id="rId2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Английскии</a:t>
                      </a:r>
                      <a:r>
                        <a:rPr lang="ru-RU" sz="1200" b="0" i="0" u="none" strike="noStrike" dirty="0">
                          <a:solidFill>
                            <a:srgbClr val="2F2F2F"/>
                          </a:solidFill>
                          <a:effectLst/>
                          <a:latin typeface="Open Sans" panose="020B0606030504020204" pitchFamily="34" charset="0"/>
                          <a:hlinkClick r:id="rId2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̆</a:t>
                      </a:r>
                      <a:endParaRPr lang="ru-RU" sz="1200" b="0" i="0" dirty="0">
                        <a:solidFill>
                          <a:srgbClr val="2F2F2F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+ 8 программ</a:t>
                      </a:r>
                    </a:p>
                  </a:txBody>
                  <a:tcPr marL="51315" marR="51315" marT="0" marB="0"/>
                </a:tc>
                <a:extLst>
                  <a:ext uri="{0D108BD9-81ED-4DB2-BD59-A6C34878D82A}">
                    <a16:rowId xmlns:a16="http://schemas.microsoft.com/office/drawing/2014/main" val="214624285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083631" y="575025"/>
            <a:ext cx="2685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25"/>
              </a:rPr>
              <a:t>https://ikp-rao.ru/frc-ovz/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63313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211" y="3722256"/>
            <a:ext cx="7419789" cy="3135744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169891" cy="379614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1937" y="750516"/>
            <a:ext cx="30363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4"/>
              </a:rPr>
              <a:t>http://ege.pskgu.ru/index.php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3427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Рисунок 5">
            <a:extLst>
              <a:ext uri="{FF2B5EF4-FFF2-40B4-BE49-F238E27FC236}">
                <a16:creationId xmlns:a16="http://schemas.microsoft.com/office/drawing/2014/main" id="{6799FC1A-33FB-4FAE-AF08-4BE1662C3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8" t="9125" r="10851" b="35551"/>
          <a:stretch>
            <a:fillRect/>
          </a:stretch>
        </p:blipFill>
        <p:spPr bwMode="auto">
          <a:xfrm>
            <a:off x="0" y="0"/>
            <a:ext cx="6030913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Рисунок 6">
            <a:extLst>
              <a:ext uri="{FF2B5EF4-FFF2-40B4-BE49-F238E27FC236}">
                <a16:creationId xmlns:a16="http://schemas.microsoft.com/office/drawing/2014/main" id="{DBD90186-B893-4B1D-B17A-C7C90FD09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" t="10031" r="3238" b="16953"/>
          <a:stretch>
            <a:fillRect/>
          </a:stretch>
        </p:blipFill>
        <p:spPr bwMode="auto">
          <a:xfrm>
            <a:off x="5724525" y="4008438"/>
            <a:ext cx="6467475" cy="28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BA88BC-9370-460D-8EB6-7B4C2D489435}"/>
              </a:ext>
            </a:extLst>
          </p:cNvPr>
          <p:cNvSpPr txBox="1"/>
          <p:nvPr/>
        </p:nvSpPr>
        <p:spPr>
          <a:xfrm>
            <a:off x="360217" y="2849562"/>
            <a:ext cx="60960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altLang="ru-RU" sz="18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https://razgovor.edsoo.ru/</a:t>
            </a:r>
            <a:endParaRPr lang="ru-RU" alt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ABB680-27BB-40A8-A171-E4EE10F67DD6}"/>
              </a:ext>
            </a:extLst>
          </p:cNvPr>
          <p:cNvSpPr txBox="1"/>
          <p:nvPr/>
        </p:nvSpPr>
        <p:spPr>
          <a:xfrm>
            <a:off x="6030913" y="2757085"/>
            <a:ext cx="6248400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altLang="ru-RU" sz="18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Цикл внеурочных занятий «Разговоры о важном» - ИКП РАО (ikp-rao.ru)</a:t>
            </a:r>
            <a:endParaRPr lang="ru-RU" altLang="ru-RU" sz="1800" u="sng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C3327C-C564-4D33-8337-FB5594BE02D8}"/>
              </a:ext>
            </a:extLst>
          </p:cNvPr>
          <p:cNvSpPr txBox="1"/>
          <p:nvPr/>
        </p:nvSpPr>
        <p:spPr>
          <a:xfrm>
            <a:off x="7502237" y="3429000"/>
            <a:ext cx="6137562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Tx/>
              <a:buNone/>
            </a:pPr>
            <a:r>
              <a:rPr lang="ru-RU" alt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Для обучающихся с ОВЗ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695E61-2D0E-4912-BFC0-BF191D6EEBBA}"/>
              </a:ext>
            </a:extLst>
          </p:cNvPr>
          <p:cNvSpPr txBox="1"/>
          <p:nvPr/>
        </p:nvSpPr>
        <p:spPr>
          <a:xfrm>
            <a:off x="360217" y="3557185"/>
            <a:ext cx="6816436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Tx/>
              <a:buNone/>
            </a:pP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Для </a:t>
            </a:r>
            <a:r>
              <a:rPr lang="ru-RU" alt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нормотипичных</a:t>
            </a: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обучающихся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755DC82E-F27C-47BA-B4E3-730CEBFB7B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9220" name="Рисунок 6">
            <a:extLst>
              <a:ext uri="{FF2B5EF4-FFF2-40B4-BE49-F238E27FC236}">
                <a16:creationId xmlns:a16="http://schemas.microsoft.com/office/drawing/2014/main" id="{10AC4032-F958-4DA3-97BC-5B88F43ED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" t="10031" r="17706" b="36736"/>
          <a:stretch>
            <a:fillRect/>
          </a:stretch>
        </p:blipFill>
        <p:spPr bwMode="auto">
          <a:xfrm>
            <a:off x="84841" y="-6350"/>
            <a:ext cx="6666797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7">
            <a:extLst>
              <a:ext uri="{FF2B5EF4-FFF2-40B4-BE49-F238E27FC236}">
                <a16:creationId xmlns:a16="http://schemas.microsoft.com/office/drawing/2014/main" id="{2E325728-A74D-4329-9C82-1FA7E0DFB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7" t="32376" r="35934" b="14343"/>
          <a:stretch>
            <a:fillRect/>
          </a:stretch>
        </p:blipFill>
        <p:spPr bwMode="auto">
          <a:xfrm>
            <a:off x="6621464" y="150830"/>
            <a:ext cx="5485695" cy="412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Рисунок 8">
            <a:extLst>
              <a:ext uri="{FF2B5EF4-FFF2-40B4-BE49-F238E27FC236}">
                <a16:creationId xmlns:a16="http://schemas.microsoft.com/office/drawing/2014/main" id="{EEBED4C6-D309-476D-90A6-DBA06A4E5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" t="28043" r="36366" b="51819"/>
          <a:stretch>
            <a:fillRect/>
          </a:stretch>
        </p:blipFill>
        <p:spPr bwMode="auto">
          <a:xfrm>
            <a:off x="84841" y="2417763"/>
            <a:ext cx="6381947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Рисунок 9">
            <a:extLst>
              <a:ext uri="{FF2B5EF4-FFF2-40B4-BE49-F238E27FC236}">
                <a16:creationId xmlns:a16="http://schemas.microsoft.com/office/drawing/2014/main" id="{D0722643-EEF5-45F9-A56D-75BDFC4A5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" t="35945" r="9778" b="16681"/>
          <a:stretch>
            <a:fillRect/>
          </a:stretch>
        </p:blipFill>
        <p:spPr bwMode="auto">
          <a:xfrm>
            <a:off x="84842" y="4370388"/>
            <a:ext cx="7389110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05973-F462-0DC9-3F56-17EFC1AA1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9AE4F8-1F9A-37AE-27CD-03906159D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9877" y="778156"/>
            <a:ext cx="9218214" cy="3674853"/>
          </a:xfrm>
        </p:spPr>
        <p:txBody>
          <a:bodyPr>
            <a:normAutofit fontScale="90000"/>
          </a:bodyPr>
          <a:lstStyle/>
          <a:p>
            <a:br>
              <a:rPr lang="ru-RU" dirty="0">
                <a:solidFill>
                  <a:schemeClr val="tx1"/>
                </a:solidFill>
                <a:effectLst/>
              </a:rPr>
            </a:br>
            <a:br>
              <a:rPr lang="ru-RU" dirty="0">
                <a:solidFill>
                  <a:schemeClr val="tx1"/>
                </a:solidFill>
                <a:effectLst/>
              </a:rPr>
            </a:br>
            <a:br>
              <a:rPr lang="ru-RU" dirty="0">
                <a:solidFill>
                  <a:schemeClr val="tx1"/>
                </a:solidFill>
                <a:effectLst/>
              </a:rPr>
            </a:br>
            <a:r>
              <a:rPr lang="ru-RU" sz="490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4900" b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едеральных </a:t>
            </a:r>
            <a:r>
              <a:rPr lang="ru-RU" sz="49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адаптированных общеобразовательных программ для обучающихся с ОВЗ </a:t>
            </a:r>
            <a:br>
              <a:rPr lang="ru-RU" b="0" dirty="0">
                <a:solidFill>
                  <a:schemeClr val="tx1"/>
                </a:solidFill>
                <a:effectLst/>
              </a:rPr>
            </a:br>
            <a:br>
              <a:rPr lang="ru-RU" b="0" dirty="0">
                <a:solidFill>
                  <a:schemeClr val="tx1"/>
                </a:solidFill>
                <a:effectLst/>
              </a:rPr>
            </a:br>
            <a:br>
              <a:rPr lang="ru-RU" sz="22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2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31B013-5A8B-71D2-840A-24B48876AA98}"/>
              </a:ext>
            </a:extLst>
          </p:cNvPr>
          <p:cNvSpPr txBox="1"/>
          <p:nvPr/>
        </p:nvSpPr>
        <p:spPr>
          <a:xfrm>
            <a:off x="6676846" y="4325518"/>
            <a:ext cx="53311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Ресурсной школы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направлению: «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Программно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методическое сопровождение образовательной деятельности детей с ОВЗ в условиях образовательной организации»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Лемешева К.С.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43202C-779E-7906-A4F8-01241B7E4E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5" y="4233984"/>
            <a:ext cx="2344616" cy="23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24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87037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ФАОП для обучающихся с ОВЗ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9637523"/>
              </p:ext>
            </p:extLst>
          </p:nvPr>
        </p:nvGraphicFramePr>
        <p:xfrm>
          <a:off x="138545" y="1043708"/>
          <a:ext cx="11905673" cy="572213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891393">
                  <a:extLst>
                    <a:ext uri="{9D8B030D-6E8A-4147-A177-3AD203B41FA5}">
                      <a16:colId xmlns:a16="http://schemas.microsoft.com/office/drawing/2014/main" val="660945413"/>
                    </a:ext>
                  </a:extLst>
                </a:gridCol>
                <a:gridCol w="7014280">
                  <a:extLst>
                    <a:ext uri="{9D8B030D-6E8A-4147-A177-3AD203B41FA5}">
                      <a16:colId xmlns:a16="http://schemas.microsoft.com/office/drawing/2014/main" val="1586384965"/>
                    </a:ext>
                  </a:extLst>
                </a:gridCol>
              </a:tblGrid>
              <a:tr h="2056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dirty="0">
                        <a:solidFill>
                          <a:srgbClr val="0563C1"/>
                        </a:solidFill>
                        <a:hlinkClick r:id="rId2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/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Приказ Министерства просвещения России от 24.11.2022 года № 1025 </a:t>
                      </a: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«Об утверждении </a:t>
                      </a:r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федеральной адаптированной образовательной программы основного общего образования для обучающихся с ограниченными возможностями здоровья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6819793"/>
                  </a:ext>
                </a:extLst>
              </a:tr>
              <a:tr h="1903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dirty="0">
                        <a:solidFill>
                          <a:srgbClr val="0563C1"/>
                        </a:solidFill>
                        <a:hlinkClick r:id="rId4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/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Приказ Министерства просвещения России от 24.11.2022 года N 1023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Об утверждении </a:t>
                      </a:r>
                      <a:r>
                        <a:rPr lang="ru-RU" sz="1800" u="sng" dirty="0">
                          <a:solidFill>
                            <a:schemeClr val="tx1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федеральной адаптированной образовательной программы начального общего образования для обучающихся с ограниченными возможностями здоровья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61620"/>
                  </a:ext>
                </a:extLst>
              </a:tr>
              <a:tr h="17626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Приказ Министерства просвещения России от 24.11.2022 года N 1026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solidFill>
                            <a:schemeClr val="tx1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Об утверждении федеральной адаптированной основной общеобразовательной программы обучающихся с умственной отсталостью (интеллектуальными нарушениями)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9614173"/>
                  </a:ext>
                </a:extLst>
              </a:tr>
            </a:tbl>
          </a:graphicData>
        </a:graphic>
      </p:graphicFrame>
      <p:pic>
        <p:nvPicPr>
          <p:cNvPr id="5" name="Рисунок 4" descr="Изображение выглядит как шаблон, пиксель&#10;&#10;Автоматически созданное описание">
            <a:extLst>
              <a:ext uri="{FF2B5EF4-FFF2-40B4-BE49-F238E27FC236}">
                <a16:creationId xmlns:a16="http://schemas.microsoft.com/office/drawing/2014/main" id="{5DAA3222-57A3-486D-8D18-8582A0D780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5630" y="1330037"/>
            <a:ext cx="1396401" cy="1396401"/>
          </a:xfrm>
          <a:prstGeom prst="rect">
            <a:avLst/>
          </a:prstGeom>
        </p:spPr>
      </p:pic>
      <p:pic>
        <p:nvPicPr>
          <p:cNvPr id="7" name="Рисунок 6" descr="Изображение выглядит как шаблон, пиксель&#10;&#10;Автоматически созданное описание">
            <a:extLst>
              <a:ext uri="{FF2B5EF4-FFF2-40B4-BE49-F238E27FC236}">
                <a16:creationId xmlns:a16="http://schemas.microsoft.com/office/drawing/2014/main" id="{0082AB16-941D-BEB2-007D-E2A40E616F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5630" y="3364482"/>
            <a:ext cx="1396401" cy="1396401"/>
          </a:xfrm>
          <a:prstGeom prst="rect">
            <a:avLst/>
          </a:prstGeom>
        </p:spPr>
      </p:pic>
      <p:pic>
        <p:nvPicPr>
          <p:cNvPr id="9" name="Рисунок 8" descr="Изображение выглядит как шаблон, шов&#10;&#10;Автоматически созданное описание">
            <a:extLst>
              <a:ext uri="{FF2B5EF4-FFF2-40B4-BE49-F238E27FC236}">
                <a16:creationId xmlns:a16="http://schemas.microsoft.com/office/drawing/2014/main" id="{F11C956E-2EC3-A35D-3ED5-95853B0129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55630" y="5274562"/>
            <a:ext cx="1396401" cy="139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1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9370" y="0"/>
            <a:ext cx="2638245" cy="1325563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effectLst/>
              </a:rPr>
              <a:t>ИКП РАО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4165116"/>
              </p:ext>
            </p:extLst>
          </p:nvPr>
        </p:nvGraphicFramePr>
        <p:xfrm>
          <a:off x="1" y="1226169"/>
          <a:ext cx="12191998" cy="212533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974390">
                  <a:extLst>
                    <a:ext uri="{9D8B030D-6E8A-4147-A177-3AD203B41FA5}">
                      <a16:colId xmlns:a16="http://schemas.microsoft.com/office/drawing/2014/main" val="1877717704"/>
                    </a:ext>
                  </a:extLst>
                </a:gridCol>
                <a:gridCol w="4108804">
                  <a:extLst>
                    <a:ext uri="{9D8B030D-6E8A-4147-A177-3AD203B41FA5}">
                      <a16:colId xmlns:a16="http://schemas.microsoft.com/office/drawing/2014/main" val="993092889"/>
                    </a:ext>
                  </a:extLst>
                </a:gridCol>
                <a:gridCol w="4108804">
                  <a:extLst>
                    <a:ext uri="{9D8B030D-6E8A-4147-A177-3AD203B41FA5}">
                      <a16:colId xmlns:a16="http://schemas.microsoft.com/office/drawing/2014/main" val="3253161922"/>
                    </a:ext>
                  </a:extLst>
                </a:gridCol>
              </a:tblGrid>
              <a:tr h="1528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Абкович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А.Я. «Об обновлении федеральных требований к структуре и содержанию программ общего образования обучающихся с ОВЗ, с инвалидностью»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Соловьева Т.А. «Актуальные вопросы общего образования обучающихся с ОВЗ, с инвалидностью в соответствии с обновлением программно-методического обеспечения»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Мартынова И.И. «Основные положения ФАООП»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4700541"/>
                  </a:ext>
                </a:extLst>
              </a:tr>
              <a:tr h="596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hlinkClick r:id="rId2"/>
                        </a:rPr>
                        <a:t>http://www.irort.ru/sites/default/files/1%20Абкович%20А.Я._1%20день_Научно-метод.%20семинар%20%281%29.pdf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hlinkClick r:id="rId3"/>
                        </a:rPr>
                        <a:t>https://slide-share.ru/soloveva-tatyana-aleksandrovna-dpndirektor-fgbnu-ikpaktualnie-789759?ysclid=lics1eu5jk15431363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hlinkClick r:id="rId4"/>
                        </a:rPr>
                        <a:t>http://csoso.ru/wp-content/uploads/2023/01/</a:t>
                      </a:r>
                      <a:r>
                        <a:rPr lang="ru-RU" sz="1100" dirty="0">
                          <a:effectLst/>
                          <a:hlinkClick r:id="rId4"/>
                        </a:rPr>
                        <a:t>Основные-положения-</a:t>
                      </a:r>
                      <a:r>
                        <a:rPr lang="ru-RU" sz="1100" dirty="0" err="1">
                          <a:effectLst/>
                          <a:hlinkClick r:id="rId4"/>
                        </a:rPr>
                        <a:t>ФАООП_Мартынова</a:t>
                      </a:r>
                      <a:r>
                        <a:rPr lang="ru-RU" sz="1100" dirty="0">
                          <a:effectLst/>
                          <a:hlinkClick r:id="rId4"/>
                        </a:rPr>
                        <a:t>-ИИ.</a:t>
                      </a:r>
                      <a:r>
                        <a:rPr lang="en-US" sz="1100" dirty="0">
                          <a:effectLst/>
                          <a:hlinkClick r:id="rId4"/>
                        </a:rPr>
                        <a:t>pdf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2461046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/>
          <p:nvPr/>
        </p:nvPicPr>
        <p:blipFill rotWithShape="1">
          <a:blip r:embed="rId5"/>
          <a:srcRect l="29196" t="13549" r="1574" b="37498"/>
          <a:stretch/>
        </p:blipFill>
        <p:spPr bwMode="auto">
          <a:xfrm>
            <a:off x="0" y="3351501"/>
            <a:ext cx="3980903" cy="30770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6"/>
          <a:srcRect l="20041" t="20932" r="21245" b="19984"/>
          <a:stretch/>
        </p:blipFill>
        <p:spPr bwMode="auto">
          <a:xfrm>
            <a:off x="3916218" y="3351501"/>
            <a:ext cx="4147127" cy="30770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3346" y="3351501"/>
            <a:ext cx="4128654" cy="307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503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6B55BD7-00EA-70E8-E7D2-F9BF135C9C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549601"/>
              </p:ext>
            </p:extLst>
          </p:nvPr>
        </p:nvGraphicFramePr>
        <p:xfrm>
          <a:off x="1708030" y="365125"/>
          <a:ext cx="7936301" cy="6788204"/>
        </p:xfrm>
        <a:graphic>
          <a:graphicData uri="http://schemas.openxmlformats.org/drawingml/2006/table">
            <a:tbl>
              <a:tblPr firstRow="1" firstCol="1" bandRow="1"/>
              <a:tblGrid>
                <a:gridCol w="2103064">
                  <a:extLst>
                    <a:ext uri="{9D8B030D-6E8A-4147-A177-3AD203B41FA5}">
                      <a16:colId xmlns:a16="http://schemas.microsoft.com/office/drawing/2014/main" val="1375599166"/>
                    </a:ext>
                  </a:extLst>
                </a:gridCol>
                <a:gridCol w="1972253">
                  <a:extLst>
                    <a:ext uri="{9D8B030D-6E8A-4147-A177-3AD203B41FA5}">
                      <a16:colId xmlns:a16="http://schemas.microsoft.com/office/drawing/2014/main" val="421676900"/>
                    </a:ext>
                  </a:extLst>
                </a:gridCol>
                <a:gridCol w="1800469">
                  <a:extLst>
                    <a:ext uri="{9D8B030D-6E8A-4147-A177-3AD203B41FA5}">
                      <a16:colId xmlns:a16="http://schemas.microsoft.com/office/drawing/2014/main" val="2148748437"/>
                    </a:ext>
                  </a:extLst>
                </a:gridCol>
                <a:gridCol w="124201">
                  <a:extLst>
                    <a:ext uri="{9D8B030D-6E8A-4147-A177-3AD203B41FA5}">
                      <a16:colId xmlns:a16="http://schemas.microsoft.com/office/drawing/2014/main" val="1651313822"/>
                    </a:ext>
                  </a:extLst>
                </a:gridCol>
                <a:gridCol w="1936314">
                  <a:extLst>
                    <a:ext uri="{9D8B030D-6E8A-4147-A177-3AD203B41FA5}">
                      <a16:colId xmlns:a16="http://schemas.microsoft.com/office/drawing/2014/main" val="1312631923"/>
                    </a:ext>
                  </a:extLst>
                </a:gridCol>
              </a:tblGrid>
              <a:tr h="21109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ГЛУХИЕ ( стандарт ОВЗ стр. 13)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4" marR="43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65115"/>
                  </a:ext>
                </a:extLst>
              </a:tr>
              <a:tr h="436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 1.1 (норма)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4" marR="43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 1.2 (ЗПР)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4" marR="43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 1.3 (Легкая УО)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4" marR="43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 1.4 (Умеренная УО)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4" marR="43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1235152"/>
                  </a:ext>
                </a:extLst>
              </a:tr>
              <a:tr h="21109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СЛАБОСЛЫШАЩИЕ И ПОЗДНООГЛОХШИЕ  ( Стандарт стр.68)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4" marR="43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279626"/>
                  </a:ext>
                </a:extLst>
              </a:tr>
              <a:tr h="436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 2.1. 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4" marR="43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 2.2 (ЗПР)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4" marR="43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 2.3. (Легкая УО)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4" marR="43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4" marR="43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622334"/>
                  </a:ext>
                </a:extLst>
              </a:tr>
              <a:tr h="21109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СЛЕПЫЕ ( стр.103)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4" marR="43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756632"/>
                  </a:ext>
                </a:extLst>
              </a:tr>
              <a:tr h="436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 3.1 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4" marR="43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 3.2 (ЗПР)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4" marR="43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 3.3 (Легкая УО)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4" marR="43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 3.4 (Умеренная УО)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4" marR="43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101809"/>
                  </a:ext>
                </a:extLst>
              </a:tr>
              <a:tr h="21109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СЛАБОВИДЯЩИХ (Стандарт  стр.146)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4" marR="43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164433"/>
                  </a:ext>
                </a:extLst>
              </a:tr>
              <a:tr h="436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 4.1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4" marR="43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 4.2 (ЗПР)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4" marR="43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 4.3 (Легкая УО)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4" marR="43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4" marR="43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2543678"/>
                  </a:ext>
                </a:extLst>
              </a:tr>
              <a:tr h="30895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ОБУЧАЮЩИХСЯ С ТЯЖЕЛЫМИ НАРУШЕНИЯМИ РЕЧИ (Стандарт стр.176)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4" marR="43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879538"/>
                  </a:ext>
                </a:extLst>
              </a:tr>
              <a:tr h="211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 5.1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4" marR="43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 5.2 (ЗПР)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4" marR="43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4" marR="43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4" marR="43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9168220"/>
                  </a:ext>
                </a:extLst>
              </a:tr>
              <a:tr h="43648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ОБУЧАЮЩИХСЯ С НАРУШЕНИЯМИ ОПОРНО-ДВИГАТЕЛЬНОГО АППАРАТА (стр. 204)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4" marR="43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4886681"/>
                  </a:ext>
                </a:extLst>
              </a:tr>
              <a:tr h="436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 6.1 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4" marR="43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 6.2 (ЗПР)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4" marR="43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 6.3 (Легкая УО)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4" marR="43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 6.4 (Умеренная УО)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4" marR="43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4616423"/>
                  </a:ext>
                </a:extLst>
              </a:tr>
              <a:tr h="30895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ОБУЧАЮЩИХСЯ С ЗАДЕРЖКОЙ ПСИХИЧЕСКОГО РАЗВИТИЯ (СТР.260)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4" marR="43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346831"/>
                  </a:ext>
                </a:extLst>
              </a:tr>
              <a:tr h="6618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 7.1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4" marR="43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 7.2 (Пролонгированные сроки)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4" marR="43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4" marR="43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4" marR="43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2227914"/>
                  </a:ext>
                </a:extLst>
              </a:tr>
              <a:tr h="55314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ОБУЧАЮЩИХСЯ С РАССТРОЙСТВАМИ АУТИСТИЧЕСКОГО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СПЕКТРА (СТР.284)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4" marR="43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0874249"/>
                  </a:ext>
                </a:extLst>
              </a:tr>
              <a:tr h="778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 8.1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4" marR="43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 8.2 ЗПР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4" marR="43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 8.3 (Легкая УО)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4" marR="43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 8.4 (Умеренная УО)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4" marR="43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569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190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51345"/>
            <a:ext cx="12192000" cy="590665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51675" y="205571"/>
            <a:ext cx="62939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Единое образовательное пространство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29004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2288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effectLst/>
              </a:rPr>
              <a:t>ФГОС НОО ОВЗ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180" y="1311215"/>
            <a:ext cx="11144591" cy="317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87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2288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effectLst/>
              </a:rPr>
              <a:t>ФГОС ООО - 2021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14400"/>
            <a:ext cx="6256478" cy="5943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856" y="914400"/>
            <a:ext cx="573578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32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2288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effectLst/>
              </a:rPr>
              <a:t>ФГОС для обучающихся с УО (ИН)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55" y="1117600"/>
            <a:ext cx="11701227" cy="561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3501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1018</TotalTime>
  <Words>1660</Words>
  <Application>Microsoft Office PowerPoint</Application>
  <PresentationFormat>Широкоэкранный</PresentationFormat>
  <Paragraphs>328</Paragraphs>
  <Slides>28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Open Sans</vt:lpstr>
      <vt:lpstr>Times New Roman</vt:lpstr>
      <vt:lpstr>Тема Office</vt:lpstr>
      <vt:lpstr>   Особенности федеральных адаптированных общеобразовательных программ для обучающихся с ОВЗ    </vt:lpstr>
      <vt:lpstr>Презентация PowerPoint</vt:lpstr>
      <vt:lpstr>ФАОП для обучающихся с ОВЗ</vt:lpstr>
      <vt:lpstr>ИКП РАО</vt:lpstr>
      <vt:lpstr>Презентация PowerPoint</vt:lpstr>
      <vt:lpstr>Презентация PowerPoint</vt:lpstr>
      <vt:lpstr>ФГОС НОО ОВЗ</vt:lpstr>
      <vt:lpstr>ФГОС ООО - 2021</vt:lpstr>
      <vt:lpstr>ФГОС для обучающихся с УО (ИН)</vt:lpstr>
      <vt:lpstr>Презентация PowerPoint</vt:lpstr>
      <vt:lpstr>Варианты АООП НОО для различных групп обучающихся с ОВЗ (было и осталось)</vt:lpstr>
      <vt:lpstr>Варианты АООП ООО для различных групп обучающихся с ОВЗ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 рабочих программ по учебным предметам федеральной адаптированной образовательной программы здесь нет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Особенности федеральных адаптированных общеобразовательных программ для обучающихся с ОВЗ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User</cp:lastModifiedBy>
  <cp:revision>38</cp:revision>
  <dcterms:created xsi:type="dcterms:W3CDTF">2023-06-04T12:27:16Z</dcterms:created>
  <dcterms:modified xsi:type="dcterms:W3CDTF">2024-02-05T15:31:14Z</dcterms:modified>
</cp:coreProperties>
</file>