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57" r:id="rId11"/>
    <p:sldId id="258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19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6435" autoAdjust="0"/>
  </p:normalViewPr>
  <p:slideViewPr>
    <p:cSldViewPr>
      <p:cViewPr>
        <p:scale>
          <a:sx n="70" d="100"/>
          <a:sy n="70" d="100"/>
        </p:scale>
        <p:origin x="-138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CDC3-C35D-4B48-B23C-27E2724B51BD}" type="datetimeFigureOut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ABB08-7881-4BC8-99EC-AF82EA471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863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A194-A6F0-42FA-B0F2-CD63C218F14B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D7C-B3F6-42C0-811B-785B93F72EAA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266C-142B-4C1D-AD34-E59E2A6CFD55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569B9-A134-4DEB-BF04-D9B627BF1331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3EB86-3B90-4F69-8B10-66E6EEA01EEF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77D0-7A17-436B-8DDE-A2786B8E5547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6D8E1-6E0E-4DBB-B99B-A62A1011582A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62445-3184-4D46-87C0-9D9BB0DF40D1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2E75-3E95-46DD-B094-C7D8E3785335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AE1A-0FBB-43CC-80C9-C03E0C78D0D5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97A1-FC33-4EE3-ABF7-387CEA43488A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81FC9C-EF2A-491D-B80D-F1EB41CA5717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077" y="561059"/>
            <a:ext cx="9144000" cy="5013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0237" y="1620945"/>
            <a:ext cx="9144000" cy="14343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позитивного отношения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ОБРАЗОВАТЕЛЬНЫХ ОТНОШЕНИЙ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объективному оцениванию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561" y="6134725"/>
            <a:ext cx="969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Талица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83830"/>
              </p:ext>
            </p:extLst>
          </p:nvPr>
        </p:nvGraphicFramePr>
        <p:xfrm>
          <a:off x="-15077" y="146484"/>
          <a:ext cx="9128922" cy="804391"/>
        </p:xfrm>
        <a:graphic>
          <a:graphicData uri="http://schemas.openxmlformats.org/drawingml/2006/table">
            <a:tbl>
              <a:tblPr/>
              <a:tblGrid>
                <a:gridCol w="9128922"/>
              </a:tblGrid>
              <a:tr h="804391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казенное общеобразовательное учреждение </a:t>
                      </a:r>
                      <a:endParaRPr lang="ru-RU" sz="20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Троицкая средняя общеобразовательная школа № 50»</a:t>
                      </a:r>
                    </a:p>
                  </a:txBody>
                  <a:tcPr marL="41747" marR="41747" marT="20874" marB="521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28149" y="3861048"/>
            <a:ext cx="5400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подготовили: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Лемешева Е.В.,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МКОУ «Троицкая СОШ №50»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Пешкова В.В., 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23133" y="692696"/>
            <a:ext cx="9144000" cy="3600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недостаток существующей системы оценок и отметок</a:t>
            </a: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психолога, - это их возможное </a:t>
            </a: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травмирующее влияние на личность ребенка.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s://profit-success.ru/wp-content/uploads/d/5/4/d54ee8f9b09f8a5fea99b18d72e699f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33056"/>
            <a:ext cx="44804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88640"/>
            <a:ext cx="77048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и оценка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310204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24536" y="1328067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достижения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2276872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учебной деятельности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212976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28823" y="2276872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учебной деятельности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3212976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комфорт и благополучие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2929" y="4149080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с окружающими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5157192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32040" y="4149080"/>
            <a:ext cx="370790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 в классе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553744" y="980728"/>
            <a:ext cx="0" cy="417646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8" idx="1"/>
          </p:cNvCxnSpPr>
          <p:nvPr/>
        </p:nvCxnSpPr>
        <p:spPr>
          <a:xfrm>
            <a:off x="4391472" y="1688107"/>
            <a:ext cx="4330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88807" y="2621323"/>
            <a:ext cx="43306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388807" y="3543780"/>
            <a:ext cx="54323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5" idx="1"/>
          </p:cNvCxnSpPr>
          <p:nvPr/>
        </p:nvCxnSpPr>
        <p:spPr>
          <a:xfrm>
            <a:off x="4388807" y="4509120"/>
            <a:ext cx="54323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8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188640"/>
            <a:ext cx="77048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740" y="1124744"/>
            <a:ext cx="9166740" cy="36724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объяснить ребёнку,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 оценками он будет сталкиваться везде и всегда, а не только в школьной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marL="285750" indent="-285750"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 или дочь, что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ценят независимо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их учебных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недостающими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школьными умениями и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навыками,</a:t>
            </a:r>
          </a:p>
          <a:p>
            <a:pPr algn="just"/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занятия, развить внимание и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ужно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подумать,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требования и ожидания соотносятся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возможностями ребенка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 его на сплошные успехи в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школе;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постараться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можно более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полную информацию о системе оценивания в той школе, где учится ребёнок. </a:t>
            </a:r>
          </a:p>
        </p:txBody>
      </p:sp>
      <p:pic>
        <p:nvPicPr>
          <p:cNvPr id="2050" name="Picture 2" descr="https://flyclipart.com/thumb2/mother-homework-clipart-explore-pictures-711489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7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22659"/>
            <a:ext cx="6128792" cy="331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3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3474"/>
            <a:ext cx="77048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едагогам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740" y="1034936"/>
            <a:ext cx="9166740" cy="36724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оценивании сначала говорить ребёнку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только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критику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личность;</a:t>
            </a:r>
          </a:p>
          <a:p>
            <a:pPr marL="342900" indent="-342900" algn="just">
              <a:buFontTx/>
              <a:buChar char="-"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объяснить,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такая отметка поставлена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далее следует показать ребенку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е. что надо делать, чтобы результат улучшить и обязательно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выразить веру в силы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валите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buFontTx/>
              <a:buChar char="-"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наказывать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«пилить» и не ругать при всем классе,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наедине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мы знаем, что у ребенка в данный момент сложная жизненная ситуация, которая сама по себе травмирующая, то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отметкам надо предельно осторожно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спровоцировать суицид или неблагоприятную спонтанную реакцию.</a:t>
            </a:r>
          </a:p>
          <a:p>
            <a:pPr marL="342900" indent="-342900" algn="just">
              <a:buFontTx/>
              <a:buChar char="-"/>
            </a:pPr>
            <a:endParaRPr lang="ru-RU" sz="2000" dirty="0" smtClean="0"/>
          </a:p>
        </p:txBody>
      </p:sp>
      <p:pic>
        <p:nvPicPr>
          <p:cNvPr id="3074" name="Picture 2" descr="https://kto-chto-gde.ru/wp-content/uploads/2017/02/Ayuda-hijos-escuela-marines-duar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07343"/>
            <a:ext cx="3024336" cy="21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edia.pravdapskov.ru/2020/04/i13816_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07344"/>
            <a:ext cx="3909863" cy="21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23474"/>
            <a:ext cx="77048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администрации школы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9166740" cy="3600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приоритетном порядке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помощи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учителям,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профессиональные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дефициты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проблем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организацией образовательного процесса и т.п.; во всех перечисленных случаях применять меры административного воздействия, только если программы помощи не приводят к позитивным сдвигам в результатах; 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разъяснительную работу с педагогическими работниками, обучающимися и родителями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(законными представителями) по вопросам повышения объективности оценки образовательных результатов и реализации перечисленных выше мер;</a:t>
            </a:r>
          </a:p>
          <a:p>
            <a:pPr algn="just"/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для оценки деятельности педагога результаты, показанные его учениками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независимых оценочных процедурах) 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желанию педагога.</a:t>
            </a:r>
          </a:p>
          <a:p>
            <a:pPr marL="342900" indent="-342900" algn="just">
              <a:buFontTx/>
              <a:buChar char="-"/>
            </a:pPr>
            <a:endParaRPr lang="ru-RU" sz="2000" dirty="0" smtClean="0"/>
          </a:p>
        </p:txBody>
      </p:sp>
      <p:pic>
        <p:nvPicPr>
          <p:cNvPr id="4098" name="Picture 2" descr="http://media-isgim.osu.ru/assets/gallery/138/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68" y="4509120"/>
            <a:ext cx="3600172" cy="24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4.depositphotos.com/4157265/39693/i/1600/depositphotos_396936692-stock-photo-five-diverse-employees-make-projec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1"/>
          <a:stretch/>
        </p:blipFill>
        <p:spPr bwMode="auto">
          <a:xfrm>
            <a:off x="787999" y="4481342"/>
            <a:ext cx="3584711" cy="237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1687" y="2060848"/>
            <a:ext cx="9145016" cy="9361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20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69601"/>
            <a:ext cx="3528392" cy="9393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769600"/>
            <a:ext cx="3528392" cy="9393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516625"/>
            <a:ext cx="244827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9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944" y="548680"/>
            <a:ext cx="22322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96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620688"/>
            <a:ext cx="3528392" cy="41044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установленное государственными  стандартами  обозначение степени знаний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618643"/>
            <a:ext cx="3528392" cy="41065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развернутая словесная характеристика результатов, прилежания, стремления, усилий и творчества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5.userapi.com/impg/HJEzVZSmawPC3AZKYwTuZwylBiIJRmyjcR96RQ/KwCGW_BeSo8.jpg?size=604x604&amp;quality=96&amp;sign=ab0c4fda24b01f86175105355b7b1ac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1525">
            <a:off x="2886358" y="377298"/>
            <a:ext cx="1278520" cy="127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sd.multiurok.ru/html/2020/11/30/s_5fc4ab5420313/img_s1580770_2_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2" r="50000" b="25313"/>
          <a:stretch/>
        </p:blipFill>
        <p:spPr bwMode="auto">
          <a:xfrm>
            <a:off x="5526170" y="4217157"/>
            <a:ext cx="3048000" cy="223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AutoShape 4" descr="https://shareslide.ru/img/thumbs/e1e65c889646e40d79c78a770eb04754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s://w1.pngwing.com/pngs/580/127/png-transparent-snowman-watercolor-paint-wet-ink-heart-lo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6295"/>
          <a:stretch/>
        </p:blipFill>
        <p:spPr bwMode="auto">
          <a:xfrm>
            <a:off x="453230" y="620112"/>
            <a:ext cx="3234041" cy="333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img2.freepng.ru/20180525/pw/kisspng-snowman-melting-clip-art-snow-mountain-5b084b742cdd06.0434061415272702601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112"/>
            <a:ext cx="2176851" cy="333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s://w7.pngwing.com/pngs/61/62/png-transparent-santa-claus-christmas-decoration-snowman-cute-snowman-miscellaneous-painted-han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r="19990"/>
          <a:stretch/>
        </p:blipFill>
        <p:spPr bwMode="auto">
          <a:xfrm>
            <a:off x="6372200" y="593172"/>
            <a:ext cx="2190972" cy="3364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7" descr="https://w1.pngwing.com/pngs/580/127/png-transparent-snowman-watercolor-paint-wet-ink-heart-lov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r="6295"/>
          <a:stretch/>
        </p:blipFill>
        <p:spPr bwMode="auto">
          <a:xfrm>
            <a:off x="1162860" y="0"/>
            <a:ext cx="6519798" cy="67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3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9" descr="https://img2.freepng.ru/20180525/pw/kisspng-snowman-melting-clip-art-snow-mountain-5b084b742cdd06.0434061415272702601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80" y="0"/>
            <a:ext cx="44726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15" descr="https://w7.pngwing.com/pngs/61/62/png-transparent-santa-claus-christmas-decoration-snowman-cute-snowman-miscellaneous-painted-han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8" r="19990"/>
          <a:stretch/>
        </p:blipFill>
        <p:spPr bwMode="auto">
          <a:xfrm>
            <a:off x="2339752" y="-19204"/>
            <a:ext cx="4478083" cy="6877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0" y="227155"/>
            <a:ext cx="9144000" cy="1008112"/>
          </a:xfrm>
          <a:prstGeom prst="ellipseRibbon2">
            <a:avLst>
              <a:gd name="adj1" fmla="val 0"/>
              <a:gd name="adj2" fmla="val 100000"/>
              <a:gd name="adj3" fmla="val 1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подразумевается под понятием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«субъективность оценивания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556792"/>
            <a:ext cx="8712968" cy="334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Субъективное мнение – это совокупность представлений человека (субъекта познания) об объекте познания. Под субъективностью здесь подразумевается то, что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представления формируются под влиянием личного опыта, убеждений, эмоций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прочих индивидуальных особенностей восприятия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945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0" y="227155"/>
            <a:ext cx="9144000" cy="1008112"/>
          </a:xfrm>
          <a:prstGeom prst="ellipseRibbon2">
            <a:avLst>
              <a:gd name="adj1" fmla="val 0"/>
              <a:gd name="adj2" fmla="val 100000"/>
              <a:gd name="adj3" fmla="val 1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подразумевается под понятием «объективность оценивания»?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628800"/>
            <a:ext cx="9144000" cy="38884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fontAlgn="base">
              <a:buAutoNum type="arabicParenR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AutoNum type="arabicParenR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характеризуют одинаковое качество знаний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just" fontAlgn="base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разные обучающиеся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одинаковые оценки при одинаковой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успеваемости;</a:t>
            </a:r>
          </a:p>
          <a:p>
            <a:pPr algn="just" fontAlgn="base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оценки лежит фактическая успеваемость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субъективное мнение учителя по отношению к ребенку.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3657</TotalTime>
  <Words>537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Формирование позитивного отношения УЧАСТНИКОВ ОБРАЗОВАТЕЛЬНЫХ ОТНОШЕНИЙ  к объективному оцениванию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Курсовой работе  по профессиональному модулю ПМ 05 Методическое обеспечение образовательного процесса  Технология «река времени» как средство развития познавательного интереса у дошкольников  </dc:title>
  <dc:creator>Галина</dc:creator>
  <cp:lastModifiedBy>User</cp:lastModifiedBy>
  <cp:revision>569</cp:revision>
  <dcterms:created xsi:type="dcterms:W3CDTF">2016-04-09T15:08:06Z</dcterms:created>
  <dcterms:modified xsi:type="dcterms:W3CDTF">2023-04-03T14:34:16Z</dcterms:modified>
</cp:coreProperties>
</file>