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74" r:id="rId20"/>
    <p:sldId id="285" r:id="rId21"/>
    <p:sldId id="276" r:id="rId22"/>
    <p:sldId id="267" r:id="rId23"/>
    <p:sldId id="268" r:id="rId24"/>
    <p:sldId id="271" r:id="rId25"/>
    <p:sldId id="272" r:id="rId26"/>
    <p:sldId id="273" r:id="rId27"/>
    <p:sldId id="275" r:id="rId28"/>
    <p:sldId id="269" r:id="rId29"/>
    <p:sldId id="266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86858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63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760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385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12935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907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997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152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22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448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1046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E5D4360-15DA-4D00-BC96-772E2EFB580F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0EFBF11-8AD6-4BE8-8531-D17AC1D0E2B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267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435CA9-C4B1-4C3F-94B0-40FFD4531B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3527" y="2369489"/>
            <a:ext cx="9470003" cy="5478448"/>
          </a:xfrm>
        </p:spPr>
        <p:txBody>
          <a:bodyPr/>
          <a:lstStyle/>
          <a:p>
            <a:pPr algn="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Проявления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девиантности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с ОВЗ и особенности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профилактики.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Учитель-логопед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Назарова Екатерина Борисовна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 социальной Адаптации и реабилитации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ОВЗ «Потенциал»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771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8A00FF-7AC2-474B-A0FA-7C64A7680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6623" y="5937795"/>
            <a:ext cx="10453151" cy="8150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Рис.1. Шестигранник осложнений  развития детей с ОВЗ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CBC831A-71B4-4E99-A963-0E1FA4653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629" y="105196"/>
            <a:ext cx="7833980" cy="568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689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44AF547-B553-4DDC-B24C-19DA4CE9F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5580D76-B7A2-4FC2-A534-265CEBC9CB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9001530"/>
              </p:ext>
            </p:extLst>
          </p:nvPr>
        </p:nvGraphicFramePr>
        <p:xfrm>
          <a:off x="801112" y="367101"/>
          <a:ext cx="10972801" cy="6447796"/>
        </p:xfrm>
        <a:graphic>
          <a:graphicData uri="http://schemas.openxmlformats.org/drawingml/2006/table">
            <a:tbl>
              <a:tblPr/>
              <a:tblGrid>
                <a:gridCol w="1464658">
                  <a:extLst>
                    <a:ext uri="{9D8B030D-6E8A-4147-A177-3AD203B41FA5}">
                      <a16:colId xmlns:a16="http://schemas.microsoft.com/office/drawing/2014/main" val="2548563005"/>
                    </a:ext>
                  </a:extLst>
                </a:gridCol>
                <a:gridCol w="1933996">
                  <a:extLst>
                    <a:ext uri="{9D8B030D-6E8A-4147-A177-3AD203B41FA5}">
                      <a16:colId xmlns:a16="http://schemas.microsoft.com/office/drawing/2014/main" val="1430497311"/>
                    </a:ext>
                  </a:extLst>
                </a:gridCol>
                <a:gridCol w="2273862">
                  <a:extLst>
                    <a:ext uri="{9D8B030D-6E8A-4147-A177-3AD203B41FA5}">
                      <a16:colId xmlns:a16="http://schemas.microsoft.com/office/drawing/2014/main" val="2869381435"/>
                    </a:ext>
                  </a:extLst>
                </a:gridCol>
                <a:gridCol w="2481629">
                  <a:extLst>
                    <a:ext uri="{9D8B030D-6E8A-4147-A177-3AD203B41FA5}">
                      <a16:colId xmlns:a16="http://schemas.microsoft.com/office/drawing/2014/main" val="1597267339"/>
                    </a:ext>
                  </a:extLst>
                </a:gridCol>
                <a:gridCol w="2818656">
                  <a:extLst>
                    <a:ext uri="{9D8B030D-6E8A-4147-A177-3AD203B41FA5}">
                      <a16:colId xmlns:a16="http://schemas.microsoft.com/office/drawing/2014/main" val="2063350916"/>
                    </a:ext>
                  </a:extLst>
                </a:gridCol>
              </a:tblGrid>
              <a:tr h="43002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</a:rPr>
                        <a:t>   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Привлечение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внимания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Власть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Месть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Избегание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неудачи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842416"/>
                  </a:ext>
                </a:extLst>
              </a:tr>
              <a:tr h="124737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Социальные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причины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Эмоциональная холодность родителей, внимание уделяется «плохому», а не хорошему поведению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Мода на «сильную» личность, отсутствие примеров конструктивного подчинения в окружении ребёнка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насилия в обществе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Слишком высокие требования родителей и учителей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268035"/>
                  </a:ext>
                </a:extLst>
              </a:tr>
              <a:tr h="49675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Сущность поведения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Получать особое внимание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«Ты мне ничего не сделаешь»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Вредить в ответ на обиду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«Не буду и пробовать, всё равно не получится».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578715"/>
                  </a:ext>
                </a:extLst>
              </a:tr>
              <a:tr h="63436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«Сильные» стороны поведения  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Потребность в контакте с учителем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Смелость, сопротивление влияниям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Способность защищать себя от боли и обид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Отсутствуют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94558"/>
                  </a:ext>
                </a:extLst>
              </a:tr>
              <a:tr h="77545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Реакция учителя: эмоции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Раздражение, негодование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Гнев, негодование, возможен страх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Обида, боль, опустошение в дополнение к негодованию и страху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Профессиональная беспомощность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777702"/>
                  </a:ext>
                </a:extLst>
              </a:tr>
              <a:tr h="68255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Реакция учителя: импульс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Сделать замечание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Прекратить выходку с помощью физического действия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Немедленно ответить силой или уйти из ситуации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Оправдаться и объяснить неудачу с помощью специалиста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3869100"/>
                  </a:ext>
                </a:extLst>
              </a:tr>
              <a:tr h="68255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Реакция ученика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Временно прекращают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Прекращают выходку, когда сами сочтут нужным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Прекращают выходку, когда сами сочтут нужным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Попадают в зависимость от учителя, продолжают ничего не делать.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1803140"/>
                  </a:ext>
                </a:extLst>
              </a:tr>
              <a:tr h="145171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Способы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предотвращения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Учить детей привлекать внимание приемлемыми способами.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Оказывать внимание за хорошее поведение.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Уходить от конфронтации. Отдать часть своих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algn="l" fontAlgn="t"/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заторских</a:t>
                      </a: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функций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Строить взаимоотношения с учеником на принципах заботы о нём.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ученика, чтобы его установка на «Я не могу» сменилась на «Я могу»</a:t>
                      </a:r>
                    </a:p>
                  </a:txBody>
                  <a:tcPr marL="11147" marR="11147" marT="11147" marB="11147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3758636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3518CAD6-F107-44BA-9852-FD6E10C39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014789" y="90100"/>
            <a:ext cx="42206789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>
                <a:ln>
                  <a:noFill/>
                </a:ln>
                <a:solidFill>
                  <a:srgbClr val="111111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АНАЛИЗ «ПЛОХОГО» ПОВЕДЕНИЯ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651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F79766-B4E6-43CD-855E-CDCE4FBF7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162" y="129209"/>
            <a:ext cx="9601200" cy="522798"/>
          </a:xfrm>
        </p:spPr>
        <p:txBody>
          <a:bodyPr>
            <a:normAutofit/>
          </a:bodyPr>
          <a:lstStyle/>
          <a:p>
            <a:r>
              <a:rPr lang="ru-RU" sz="11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СХЕМА КОРРЕКТИРОВКИ ДЕВИАНТНОГО ПОВЕДЕНИЯ УЧАЩИХСЯ, КОГДА    ЦЕЛЬ – ИЗБЕГАНИЕ НЕУДАЧИ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91C5628-D440-457B-AE85-6E8DC8F644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1455470"/>
              </p:ext>
            </p:extLst>
          </p:nvPr>
        </p:nvGraphicFramePr>
        <p:xfrm>
          <a:off x="834886" y="469127"/>
          <a:ext cx="11171583" cy="6400399"/>
        </p:xfrm>
        <a:graphic>
          <a:graphicData uri="http://schemas.openxmlformats.org/drawingml/2006/table">
            <a:tbl>
              <a:tblPr/>
              <a:tblGrid>
                <a:gridCol w="4066578">
                  <a:extLst>
                    <a:ext uri="{9D8B030D-6E8A-4147-A177-3AD203B41FA5}">
                      <a16:colId xmlns:a16="http://schemas.microsoft.com/office/drawing/2014/main" val="3680358976"/>
                    </a:ext>
                  </a:extLst>
                </a:gridCol>
                <a:gridCol w="7105005">
                  <a:extLst>
                    <a:ext uri="{9D8B030D-6E8A-4147-A177-3AD203B41FA5}">
                      <a16:colId xmlns:a16="http://schemas.microsoft.com/office/drawing/2014/main" val="730652577"/>
                    </a:ext>
                  </a:extLst>
                </a:gridCol>
              </a:tblGrid>
              <a:tr h="22315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СТРАТЕГИЯ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ТАКТИКА</a:t>
                      </a:r>
                      <a:endParaRPr lang="ru-RU" sz="1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657793"/>
                  </a:ext>
                </a:extLst>
              </a:tr>
              <a:tr h="77056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Изменить методы объяснения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 осязаемый материал и компьютерные программы для формирования навыков.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Учить за один раз чему-то одному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93216"/>
                  </a:ext>
                </a:extLst>
              </a:tr>
              <a:tr h="61792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Ввести дополнительные методы обучения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Дополнительная помощь от учителя.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компетентных взрослых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Ученики-репетиторы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413771"/>
                  </a:ext>
                </a:extLst>
              </a:tr>
              <a:tr h="59331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Учить позитивно рассказывать о том, что делает и о себе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Ищите два «плюса» на каждый «минус». Декларировать «Я могу» перед выполнением задания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5137249"/>
                  </a:ext>
                </a:extLst>
              </a:tr>
              <a:tr h="94782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Делать ошибки нормальным и нужным явлением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Рассказывайте об ошибках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Показывайте ценность ошибки как попытки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Минимизируйте последствия от сделанных ошибок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723211"/>
                  </a:ext>
                </a:extLst>
              </a:tr>
              <a:tr h="112508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Формировать веру в успех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Поддерживайте любые улучшения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Объявляйте о любых вкладах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Раскрывайте сильные стороны своих учеников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Признавайте трудность Ваших заданий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Ограничивайте время Ваших заданий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4149527"/>
                  </a:ext>
                </a:extLst>
              </a:tr>
              <a:tr h="77056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Концентрировать внимание учеников на уже достигнутых в прошлом успехах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Анализируйте прошлый успех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Повторяйте и закрепляйте успехи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632143"/>
                  </a:ext>
                </a:extLst>
              </a:tr>
              <a:tr h="61792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Делать процесс обучения ощутимым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Наклейки «Я могу»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Альбомы достижений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Рассказы о вчера, сегодня и завтра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919622"/>
                  </a:ext>
                </a:extLst>
              </a:tr>
              <a:tr h="59331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Отмечать достижения</a:t>
                      </a: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Аплодисменты «Звёзды и наклейки»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Награды и медали   Выставки  </a:t>
                      </a:r>
                      <a:r>
                        <a:rPr lang="ru-RU" sz="1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Самопризнание</a:t>
                      </a:r>
                      <a:endParaRPr lang="ru-RU" sz="1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02" marR="17702" marT="17702" marB="1770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4416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565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52BAF-65BD-486B-885B-2F272FCEF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51076"/>
            <a:ext cx="9601200" cy="318052"/>
          </a:xfrm>
        </p:spPr>
        <p:txBody>
          <a:bodyPr>
            <a:normAutofit/>
          </a:bodyPr>
          <a:lstStyle/>
          <a:p>
            <a:r>
              <a:rPr lang="ru-RU" sz="12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СХЕМА ХАРАКТЕРИСТИКИ   «МСТИТЕЛЬНОГО ПОВЕДЕНИЯ»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D71F3A2-C910-4944-B818-B5EE7CCF10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011651"/>
              </p:ext>
            </p:extLst>
          </p:nvPr>
        </p:nvGraphicFramePr>
        <p:xfrm>
          <a:off x="898497" y="469129"/>
          <a:ext cx="11171582" cy="6237795"/>
        </p:xfrm>
        <a:graphic>
          <a:graphicData uri="http://schemas.openxmlformats.org/drawingml/2006/table">
            <a:tbl>
              <a:tblPr/>
              <a:tblGrid>
                <a:gridCol w="4858247">
                  <a:extLst>
                    <a:ext uri="{9D8B030D-6E8A-4147-A177-3AD203B41FA5}">
                      <a16:colId xmlns:a16="http://schemas.microsoft.com/office/drawing/2014/main" val="3798191705"/>
                    </a:ext>
                  </a:extLst>
                </a:gridCol>
                <a:gridCol w="6313335">
                  <a:extLst>
                    <a:ext uri="{9D8B030D-6E8A-4147-A177-3AD203B41FA5}">
                      <a16:colId xmlns:a16="http://schemas.microsoft.com/office/drawing/2014/main" val="1996931895"/>
                    </a:ext>
                  </a:extLst>
                </a:gridCol>
              </a:tblGrid>
              <a:tr h="78996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Активное мстительство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Прямые физические и непрямые психологические акты насилия: ученик вредит всеми силами учителю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525121"/>
                  </a:ext>
                </a:extLst>
              </a:tr>
              <a:tr h="55396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Пассивное мстительство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Игнорируются всякие дружелюбные попытки контакта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572058"/>
                  </a:ext>
                </a:extLst>
              </a:tr>
              <a:tr h="126198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Реакция учителя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Эмоции:</a:t>
                      </a: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обида, боль, опустошение в дополнение к гневу, негодованию и страху.</a:t>
                      </a:r>
                    </a:p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Импульс:</a:t>
                      </a: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немедленно ответить силой, как равному (подавить), или уйти из ситуации (убежать из класса)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89348"/>
                  </a:ext>
                </a:extLst>
              </a:tr>
              <a:tr h="78996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Ответы ученика на реакцию учителя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Стиль ответа – вредить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 – выходка продолжается, пока сам ученик не решит ее прекратить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084279"/>
                  </a:ext>
                </a:extLst>
              </a:tr>
              <a:tr h="10259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Происхождение мстительного поведения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Отражение роста насилия в обществе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Распространенный через средства массовой информации стиль «силового» решения конфликтов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661608"/>
                  </a:ext>
                </a:extLst>
              </a:tr>
              <a:tr h="78996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Сильные стороны мстительного поведения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Ученики демонстрируют высокую жизнестойкость, умение защитить себя от боли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036627"/>
                  </a:ext>
                </a:extLst>
              </a:tr>
              <a:tr h="102597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Принципы профилактики мстительного поведения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Строить отношения со всеми учащимися по принципу заботы о них</a:t>
                      </a:r>
                    </a:p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Учить учеников выражать душевную боль и страдания приемлемыми способами</a:t>
                      </a:r>
                    </a:p>
                  </a:txBody>
                  <a:tcPr marL="23525" marR="23525" marT="23525" marB="23525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849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33289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947512-FD24-426F-953C-4C537E768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3610"/>
            <a:ext cx="9601200" cy="485030"/>
          </a:xfrm>
        </p:spPr>
        <p:txBody>
          <a:bodyPr>
            <a:normAutofit fontScale="90000"/>
          </a:bodyPr>
          <a:lstStyle/>
          <a:p>
            <a:r>
              <a:rPr lang="ru-RU" sz="11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СХЕМА КОРРЕКТИРОВКИ ДЕВИАНТНОГО ПОВЕДЕНИЯ,</a:t>
            </a:r>
            <a:r>
              <a:rPr lang="ru-RU" sz="11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1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КОГДА ЦЕЛЬ – ВЛАСТЬ ИЛИ МЕСТЬ.</a:t>
            </a:r>
            <a:br>
              <a:rPr lang="ru-RU" sz="1100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1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МЕРЫ ЭКСТРЕННОГО ПЕДАГОГИЧЕСКОГО ВМЕШАТЕЛЬСТВА</a:t>
            </a:r>
            <a:br>
              <a:rPr lang="ru-RU" sz="1100" b="0" i="0" dirty="0">
                <a:solidFill>
                  <a:srgbClr val="111111"/>
                </a:solidFill>
                <a:effectLst/>
                <a:latin typeface="Tahoma" panose="020B0604030504040204" pitchFamily="34" charset="0"/>
              </a:rPr>
            </a:br>
            <a:endParaRPr lang="ru-RU" sz="11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18DF3BE-8A71-4F54-A185-C2517783CA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0551315"/>
              </p:ext>
            </p:extLst>
          </p:nvPr>
        </p:nvGraphicFramePr>
        <p:xfrm>
          <a:off x="818984" y="461175"/>
          <a:ext cx="11123875" cy="6106600"/>
        </p:xfrm>
        <a:graphic>
          <a:graphicData uri="http://schemas.openxmlformats.org/drawingml/2006/table">
            <a:tbl>
              <a:tblPr/>
              <a:tblGrid>
                <a:gridCol w="4118776">
                  <a:extLst>
                    <a:ext uri="{9D8B030D-6E8A-4147-A177-3AD203B41FA5}">
                      <a16:colId xmlns:a16="http://schemas.microsoft.com/office/drawing/2014/main" val="2858613417"/>
                    </a:ext>
                  </a:extLst>
                </a:gridCol>
                <a:gridCol w="7005099">
                  <a:extLst>
                    <a:ext uri="{9D8B030D-6E8A-4147-A177-3AD203B41FA5}">
                      <a16:colId xmlns:a16="http://schemas.microsoft.com/office/drawing/2014/main" val="2802536907"/>
                    </a:ext>
                  </a:extLst>
                </a:gridCol>
              </a:tblGrid>
              <a:tr h="29810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effectLst/>
                        </a:rPr>
                        <a:t>С Т Р А Т Е Г И Я</a:t>
                      </a:r>
                      <a:endParaRPr lang="ru-RU" sz="1000" b="0">
                        <a:effectLst/>
                      </a:endParaRPr>
                    </a:p>
                  </a:txBody>
                  <a:tcPr marL="25494" marR="25494" marT="25494" marB="25494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effectLst/>
                        </a:rPr>
                        <a:t>Т А К Т И К А</a:t>
                      </a:r>
                      <a:endParaRPr lang="ru-RU" sz="1000" b="0">
                        <a:effectLst/>
                      </a:endParaRPr>
                    </a:p>
                  </a:txBody>
                  <a:tcPr marL="25494" marR="25494" marT="25494" marB="25494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438221"/>
                  </a:ext>
                </a:extLst>
              </a:tr>
              <a:tr h="119159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Ищите «изящный уход»</a:t>
                      </a:r>
                    </a:p>
                  </a:txBody>
                  <a:tcPr marL="25494" marR="25494" marT="25494" marB="25494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Признайте власть ученика Уберите «зрителей»  Перенесите обсуждение вопроса Делайте записи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Озадачивайте учеников Соглашайтесь с учеником Меняйте тему</a:t>
                      </a:r>
                    </a:p>
                  </a:txBody>
                  <a:tcPr marL="25494" marR="25494" marT="25494" marB="25494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458506"/>
                  </a:ext>
                </a:extLst>
              </a:tr>
              <a:tr h="119159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Используйте удаление</a:t>
                      </a:r>
                    </a:p>
                  </a:txBody>
                  <a:tcPr marL="25494" marR="25494" marT="25494" marB="25494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Удаление, не выходя из класса Удаление в другой класс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Удаление в специальное помещение Изоляция в кабинете школьной администрации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Удаление с применением силы</a:t>
                      </a:r>
                    </a:p>
                  </a:txBody>
                  <a:tcPr marL="25494" marR="25494" marT="25494" marB="25494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607305"/>
                  </a:ext>
                </a:extLst>
              </a:tr>
              <a:tr h="342531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Устанавливайте санкции</a:t>
                      </a:r>
                    </a:p>
                  </a:txBody>
                  <a:tcPr marL="25494" marR="25494" marT="25494" marB="25494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Лишить или отложить право заниматься чем-либо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Лишение или отлагательство права пользоваться любимыми предметами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Лишение доступа в различные помещения школы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Прекращение взаимодействия с другими учениками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Требование встречи с администрацией  Требование встречи с родителями Требование встречи с милицией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Возмещение учеником убытков: починка, ремонт предметов, вещей Возвращение вещей на место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Замена на равноценные</a:t>
                      </a:r>
                    </a:p>
                  </a:txBody>
                  <a:tcPr marL="25494" marR="25494" marT="25494" marB="25494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4155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2473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555A50-5A8F-4B95-A7DD-41B0439C7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0"/>
            <a:ext cx="9601200" cy="373711"/>
          </a:xfrm>
        </p:spPr>
        <p:txBody>
          <a:bodyPr>
            <a:normAutofit fontScale="90000"/>
          </a:bodyPr>
          <a:lstStyle/>
          <a:p>
            <a:r>
              <a:rPr lang="ru-RU" sz="12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ВЛАСТОЛЮБИВОГО ПОВЕДЕНИЯ</a:t>
            </a:r>
            <a:br>
              <a:rPr lang="ru-RU" sz="1200" b="0" i="0" dirty="0">
                <a:solidFill>
                  <a:srgbClr val="111111"/>
                </a:solidFill>
                <a:effectLst/>
                <a:latin typeface="Tahoma" panose="020B0604030504040204" pitchFamily="34" charset="0"/>
              </a:rPr>
            </a:br>
            <a:br>
              <a:rPr lang="ru-RU" sz="1200" dirty="0"/>
            </a:br>
            <a:endParaRPr lang="ru-RU" sz="12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1248D14-86BB-4868-B3C5-44B057A9C7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7294252"/>
              </p:ext>
            </p:extLst>
          </p:nvPr>
        </p:nvGraphicFramePr>
        <p:xfrm>
          <a:off x="763325" y="373712"/>
          <a:ext cx="11179534" cy="6424652"/>
        </p:xfrm>
        <a:graphic>
          <a:graphicData uri="http://schemas.openxmlformats.org/drawingml/2006/table">
            <a:tbl>
              <a:tblPr/>
              <a:tblGrid>
                <a:gridCol w="5135177">
                  <a:extLst>
                    <a:ext uri="{9D8B030D-6E8A-4147-A177-3AD203B41FA5}">
                      <a16:colId xmlns:a16="http://schemas.microsoft.com/office/drawing/2014/main" val="2475624061"/>
                    </a:ext>
                  </a:extLst>
                </a:gridCol>
                <a:gridCol w="6044357">
                  <a:extLst>
                    <a:ext uri="{9D8B030D-6E8A-4147-A177-3AD203B41FA5}">
                      <a16:colId xmlns:a16="http://schemas.microsoft.com/office/drawing/2014/main" val="3971465602"/>
                    </a:ext>
                  </a:extLst>
                </a:gridCol>
              </a:tblGrid>
              <a:tr h="72675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Активное властолюбивое поведение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Вспышки негодования: словесное негодование, ученик идет на конфронтацию и нагнетает напряженность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717937"/>
                  </a:ext>
                </a:extLst>
              </a:tr>
              <a:tr h="55957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Пассивное властолюбивое поведение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Тихое непослушание: ученик вежливо отвечает и обещает Вам, но продолжает делать своё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133675"/>
                  </a:ext>
                </a:extLst>
              </a:tr>
              <a:tr h="106110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Реакция учителя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Эмоции:</a:t>
                      </a: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гнев, негодование, может быть страх</a:t>
                      </a:r>
                    </a:p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Импульс:</a:t>
                      </a: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немедленно прекратить выходку с помощью физического воздействия (встряхнуть, ударить и т.д.)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369987"/>
                  </a:ext>
                </a:extLst>
              </a:tr>
              <a:tr h="89392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Ответы ученика на реакцию учителя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Стиль ответа</a:t>
                      </a: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конфронтация («Вы мне ничего не сделаете»)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Действия: выходка продолжается, пока сам ученик не решит прекратить её.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557418"/>
                  </a:ext>
                </a:extLst>
              </a:tr>
              <a:tr h="156262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Происхождение властолюбивого поведения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Социальные установки изменились: соотношение руководство/подчинение в прошлом в «советское время» сменилось на эмансипацию и равные социальные права</a:t>
                      </a:r>
                    </a:p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Мода на «сильную личность» учит утверждению своей силы, а не конструктивному подчинению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0305"/>
                  </a:ext>
                </a:extLst>
              </a:tr>
              <a:tr h="89392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Сильные стороны властолюбивого поведения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Ученики демонстрируют лидерские способности:  умение независимо мыслить и способность сопротивляться авторитетам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303208"/>
                  </a:ext>
                </a:extLst>
              </a:tr>
              <a:tr h="72675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Принципы профилактики властолюбивого поведения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Уход от конфронтации и снижение напряженности</a:t>
                      </a:r>
                    </a:p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Передача ученику части своей организационной власти</a:t>
                      </a:r>
                    </a:p>
                  </a:txBody>
                  <a:tcPr marL="16179" marR="16179" marT="16179" marB="16179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076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138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958F4-307E-4782-9A01-E2DCEC4D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11318"/>
            <a:ext cx="9601200" cy="302150"/>
          </a:xfrm>
        </p:spPr>
        <p:txBody>
          <a:bodyPr>
            <a:normAutofit/>
          </a:bodyPr>
          <a:lstStyle/>
          <a:p>
            <a:r>
              <a:rPr lang="ru-RU" sz="1200" b="1" i="0" dirty="0">
                <a:solidFill>
                  <a:srgbClr val="111111"/>
                </a:solidFill>
                <a:effectLst/>
                <a:latin typeface="Tahoma" panose="020B0604030504040204" pitchFamily="34" charset="0"/>
              </a:rPr>
              <a:t>ХАРАКТЕРИСТИКА ПОВЕДЕНИЯ, НАПРАВЛЕННОГО НА ПРИВЛЕЧЕНИЕ ВНИМАНИЯ (НПВ)</a:t>
            </a:r>
            <a:endParaRPr lang="ru-RU" sz="12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89DE5D4-C514-4DDC-B5E1-8A90D67D30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9499329"/>
              </p:ext>
            </p:extLst>
          </p:nvPr>
        </p:nvGraphicFramePr>
        <p:xfrm>
          <a:off x="779228" y="469127"/>
          <a:ext cx="11298803" cy="6209968"/>
        </p:xfrm>
        <a:graphic>
          <a:graphicData uri="http://schemas.openxmlformats.org/drawingml/2006/table">
            <a:tbl>
              <a:tblPr/>
              <a:tblGrid>
                <a:gridCol w="4320129">
                  <a:extLst>
                    <a:ext uri="{9D8B030D-6E8A-4147-A177-3AD203B41FA5}">
                      <a16:colId xmlns:a16="http://schemas.microsoft.com/office/drawing/2014/main" val="3940012778"/>
                    </a:ext>
                  </a:extLst>
                </a:gridCol>
                <a:gridCol w="6978674">
                  <a:extLst>
                    <a:ext uri="{9D8B030D-6E8A-4147-A177-3AD203B41FA5}">
                      <a16:colId xmlns:a16="http://schemas.microsoft.com/office/drawing/2014/main" val="2080069683"/>
                    </a:ext>
                  </a:extLst>
                </a:gridCol>
              </a:tblGrid>
              <a:tr h="64094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</a:rPr>
                        <a:t>Активное  поведение НПВ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</a:rPr>
                        <a:t>Приемы:</a:t>
                      </a:r>
                      <a:r>
                        <a:rPr lang="ru-RU" sz="1400" b="0">
                          <a:effectLst/>
                        </a:rPr>
                        <a:t> ученик делает то, что отвлекает внимание учителя и класса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042125"/>
                  </a:ext>
                </a:extLst>
              </a:tr>
              <a:tr h="102391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</a:rPr>
                        <a:t>Пассивное поведение НПВ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</a:rPr>
                        <a:t>Приемы:</a:t>
                      </a:r>
                      <a:r>
                        <a:rPr lang="ru-RU" sz="1400" b="0">
                          <a:effectLst/>
                        </a:rPr>
                        <a:t> ученик демонстрирует поведение « в час по чайной ложке», т.е. все требуемые учителем действия выполняет очень и очень медленно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033042"/>
                  </a:ext>
                </a:extLst>
              </a:tr>
              <a:tr h="83242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</a:rPr>
                        <a:t>Реакция учителя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</a:rPr>
                        <a:t>Чувства:</a:t>
                      </a:r>
                      <a:r>
                        <a:rPr lang="ru-RU" sz="1400" b="0">
                          <a:effectLst/>
                        </a:rPr>
                        <a:t> раздражение и возмущение</a:t>
                      </a:r>
                    </a:p>
                    <a:p>
                      <a:pPr algn="l" fontAlgn="t"/>
                      <a:r>
                        <a:rPr lang="ru-RU" sz="1400" b="1">
                          <a:effectLst/>
                        </a:rPr>
                        <a:t>Действия:</a:t>
                      </a:r>
                      <a:r>
                        <a:rPr lang="ru-RU" sz="1400" b="0">
                          <a:effectLst/>
                        </a:rPr>
                        <a:t> словесные замечания, выговоры, угрозы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417873"/>
                  </a:ext>
                </a:extLst>
              </a:tr>
              <a:tr h="44945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</a:rPr>
                        <a:t>Ответы ученика на реакцию учителя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</a:rPr>
                        <a:t>Временно прекращает выходку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319262"/>
                  </a:ext>
                </a:extLst>
              </a:tr>
              <a:tr h="178985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</a:rPr>
                        <a:t>Происхождение (причины) поведения НПВ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>
                          <a:effectLst/>
                        </a:rPr>
                        <a:t>Родители и учителя больше внимания уделяют детям, которые ведут себя </a:t>
                      </a:r>
                      <a:r>
                        <a:rPr lang="ru-RU" sz="1400" b="1">
                          <a:effectLst/>
                        </a:rPr>
                        <a:t>плохо,</a:t>
                      </a:r>
                      <a:r>
                        <a:rPr lang="ru-RU" sz="1400" b="0">
                          <a:effectLst/>
                        </a:rPr>
                        <a:t> а не </a:t>
                      </a:r>
                      <a:r>
                        <a:rPr lang="ru-RU" sz="1400" b="1">
                          <a:effectLst/>
                        </a:rPr>
                        <a:t>хорошо</a:t>
                      </a:r>
                      <a:endParaRPr lang="ru-RU" sz="1400" b="0">
                        <a:effectLst/>
                      </a:endParaRPr>
                    </a:p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>
                          <a:effectLst/>
                        </a:rPr>
                        <a:t>Дети не научены просить или требовать внимания в приемлемой форме</a:t>
                      </a:r>
                    </a:p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>
                          <a:effectLst/>
                        </a:rPr>
                        <a:t>Дети часто испытывают дефицит личного внимания к себе, чувствуют себя «пустым местом»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094206"/>
                  </a:ext>
                </a:extLst>
              </a:tr>
              <a:tr h="44945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</a:rPr>
                        <a:t>Сильная сторона поведения НПВ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</a:rPr>
                        <a:t>Ученики нуждаются во взаимоотношениях с учителем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568375"/>
                  </a:ext>
                </a:extLst>
              </a:tr>
              <a:tr h="102391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</a:rPr>
                        <a:t>Принципы предотвращения поведения НПВ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 dirty="0">
                          <a:effectLst/>
                        </a:rPr>
                        <a:t>Больше внимания уделять </a:t>
                      </a:r>
                      <a:r>
                        <a:rPr lang="ru-RU" sz="1400" b="1" dirty="0">
                          <a:effectLst/>
                        </a:rPr>
                        <a:t>хорошему</a:t>
                      </a:r>
                      <a:r>
                        <a:rPr lang="ru-RU" sz="1400" b="0" dirty="0">
                          <a:effectLst/>
                        </a:rPr>
                        <a:t> поведению</a:t>
                      </a:r>
                    </a:p>
                    <a:p>
                      <a:pPr algn="l" fontAlgn="t">
                        <a:buFont typeface="+mj-lt"/>
                        <a:buAutoNum type="arabicPeriod"/>
                      </a:pPr>
                      <a:r>
                        <a:rPr lang="ru-RU" sz="1400" b="0" dirty="0">
                          <a:effectLst/>
                        </a:rPr>
                        <a:t>Учить учеников как правильно привлечь внимание, если ученик в этом нуждается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076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933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E22B32-F24C-4B7E-B994-38C3BD029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11981"/>
            <a:ext cx="9601200" cy="325341"/>
          </a:xfrm>
        </p:spPr>
        <p:txBody>
          <a:bodyPr>
            <a:normAutofit/>
          </a:bodyPr>
          <a:lstStyle/>
          <a:p>
            <a:r>
              <a:rPr lang="ru-RU" sz="12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ПОВЕДЕНИЯ ПЕДАГОГА, КОГДА ЦЕЛЬ – ПРИВЛЕЧЬ ВНИМАНИЕ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CC1AA80-72B0-4F80-8876-C93C6A8DBA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865453"/>
              </p:ext>
            </p:extLst>
          </p:nvPr>
        </p:nvGraphicFramePr>
        <p:xfrm>
          <a:off x="811033" y="437322"/>
          <a:ext cx="11259046" cy="6308700"/>
        </p:xfrm>
        <a:graphic>
          <a:graphicData uri="http://schemas.openxmlformats.org/drawingml/2006/table">
            <a:tbl>
              <a:tblPr/>
              <a:tblGrid>
                <a:gridCol w="4428877">
                  <a:extLst>
                    <a:ext uri="{9D8B030D-6E8A-4147-A177-3AD203B41FA5}">
                      <a16:colId xmlns:a16="http://schemas.microsoft.com/office/drawing/2014/main" val="1056541354"/>
                    </a:ext>
                  </a:extLst>
                </a:gridCol>
                <a:gridCol w="6830169">
                  <a:extLst>
                    <a:ext uri="{9D8B030D-6E8A-4147-A177-3AD203B41FA5}">
                      <a16:colId xmlns:a16="http://schemas.microsoft.com/office/drawing/2014/main" val="1447070978"/>
                    </a:ext>
                  </a:extLst>
                </a:gridCol>
              </a:tblGrid>
              <a:tr h="29894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Стратегия       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Техника (тактика)</a:t>
                      </a:r>
                      <a:endParaRPr lang="ru-RU" sz="11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818200"/>
                  </a:ext>
                </a:extLst>
              </a:tr>
              <a:tr h="140843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Минимизация внимания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Игнорируйте демонстративное поведение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Контакт глазами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Вставляйте имя ученика в текст объяснения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Посылайте секретный знак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Посылайте письменное замечание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Используйте «Я-высказывание»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649745"/>
                  </a:ext>
                </a:extLst>
              </a:tr>
              <a:tr h="96464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Разрешающее поведение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Доведите до предела демонстративную выходку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Весь класс присоединяется к выходке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«Разрешенная квота»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35318"/>
                  </a:ext>
                </a:extLst>
              </a:tr>
              <a:tr h="140843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Делайте неожиданности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Выключите свет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Издайте музыкальный звук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Говорите тихим голосом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Измените голос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Говорите со стеной (или портретом)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Временно прекратите вести урок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001178"/>
                  </a:ext>
                </a:extLst>
              </a:tr>
              <a:tr h="52084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Отвлеките ученика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Задавайте прямые вопросы Попросите об одолжении Измените деятельность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199875"/>
                  </a:ext>
                </a:extLst>
              </a:tr>
              <a:tr h="118654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Обращайте внимание класса на примеры хорошего поведения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Благодарите учеников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Пишите имена хороших учеников на доске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2779626"/>
                  </a:ext>
                </a:extLst>
              </a:tr>
              <a:tr h="52084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Пересаживайте учеников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Меняйте учеников местами «Стул размышлений»</a:t>
                      </a:r>
                    </a:p>
                  </a:txBody>
                  <a:tcPr marL="21870" marR="21870" marT="21870" marB="21870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862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9805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CA051E-E41F-4747-8B2A-D3FFC8CD9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574" y="29427"/>
            <a:ext cx="9601200" cy="278296"/>
          </a:xfrm>
        </p:spPr>
        <p:txBody>
          <a:bodyPr>
            <a:normAutofit/>
          </a:bodyPr>
          <a:lstStyle/>
          <a:p>
            <a:r>
              <a:rPr lang="ru-RU" sz="1200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ПОВЕДЕНИЯ, НАПРАВЛЕННОГО  НА ИЗБЕГАНИЕ НЕУДАЧИ (ИН)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81E38B3-1D0B-4081-BAA0-FF995A106F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1861071"/>
              </p:ext>
            </p:extLst>
          </p:nvPr>
        </p:nvGraphicFramePr>
        <p:xfrm>
          <a:off x="818984" y="278296"/>
          <a:ext cx="11243145" cy="6411129"/>
        </p:xfrm>
        <a:graphic>
          <a:graphicData uri="http://schemas.openxmlformats.org/drawingml/2006/table">
            <a:tbl>
              <a:tblPr/>
              <a:tblGrid>
                <a:gridCol w="4420926">
                  <a:extLst>
                    <a:ext uri="{9D8B030D-6E8A-4147-A177-3AD203B41FA5}">
                      <a16:colId xmlns:a16="http://schemas.microsoft.com/office/drawing/2014/main" val="2923613402"/>
                    </a:ext>
                  </a:extLst>
                </a:gridCol>
                <a:gridCol w="6822219">
                  <a:extLst>
                    <a:ext uri="{9D8B030D-6E8A-4147-A177-3AD203B41FA5}">
                      <a16:colId xmlns:a16="http://schemas.microsoft.com/office/drawing/2014/main" val="2920538550"/>
                    </a:ext>
                  </a:extLst>
                </a:gridCol>
              </a:tblGrid>
              <a:tr h="105013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Активная форма ИН-поведения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Вспышки негодования: ученик теряет контроль над собой, когда давление ответственности становится слишком сильным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787061"/>
                  </a:ext>
                </a:extLst>
              </a:tr>
              <a:tr h="85374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Пассивная форма ИН-поведения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Откладывание на потом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Недоведение до конца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Временная неспособность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Официальные диагнозы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3706473"/>
                  </a:ext>
                </a:extLst>
              </a:tr>
              <a:tr h="105013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Реакция учителя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Чувства:</a:t>
                      </a: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профессиональная беспомощность</a:t>
                      </a:r>
                    </a:p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Импульс:</a:t>
                      </a: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оправдаться и объяснить поведение ученика с помощью специалиста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8271689"/>
                  </a:ext>
                </a:extLst>
              </a:tr>
              <a:tr h="46096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Ответная реакция ученика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Стиль ответа:</a:t>
                      </a: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зависимость</a:t>
                      </a:r>
                    </a:p>
                    <a:p>
                      <a:pPr algn="l" fontAlgn="t"/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Действие</a:t>
                      </a:r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продолжать ничего не делать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552229"/>
                  </a:ext>
                </a:extLst>
              </a:tr>
              <a:tr h="105013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Происхождение ИН-поведения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Необоснованные ожидания родителей и учителей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Вера ученика, что ему подходит только перфекционизм</a:t>
                      </a:r>
                    </a:p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Упор на соревнование в классе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7053670"/>
                  </a:ext>
                </a:extLst>
              </a:tr>
              <a:tr h="65735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Сильные стороны ИН-поведения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Ученики хотят успеха: всё делать только отлично, лучше всех. Для большинства учеников сильных сторон нет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010043"/>
                  </a:ext>
                </a:extLst>
              </a:tr>
              <a:tr h="124652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Принципы профилактики ИН-поведения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ученика, чтобы его внутренняя установка «Я не могу» сменилась на «Я могу»</a:t>
                      </a:r>
                    </a:p>
                    <a:p>
                      <a:pPr algn="l" fontAlgn="t"/>
                      <a:r>
                        <a:rPr lang="ru-RU" sz="1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в преодолении социальной изоляции путем включения ученика в отношения с другими людьми </a:t>
                      </a:r>
                    </a:p>
                  </a:txBody>
                  <a:tcPr marL="19172" marR="19172" marT="19172" marB="19172">
                    <a:lnL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8888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9777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703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5DB62D-2412-418E-B8D0-6AF434177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234564"/>
            <a:ext cx="9601200" cy="1485900"/>
          </a:xfrm>
        </p:spPr>
        <p:txBody>
          <a:bodyPr/>
          <a:lstStyle/>
          <a:p>
            <a:r>
              <a:rPr lang="ru-RU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 приемы коррекции отклоняющегося поведения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D31196F-ACED-4880-86E4-6924DC19A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494845"/>
            <a:ext cx="10173695" cy="5231958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коррекции произвольности в двигательной, эмоциональной сферах, поведении, общении: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психогимнастика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терапия средствами искусства; коррекция вербальной и невербальной сферы общения.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Коммуникативные игры, тренинг, ролевые игры. 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Коррекция нарушений деятельности. 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адекватной самооценки; коррекция страхов; выработка внутренней </a:t>
            </a:r>
            <a:r>
              <a:rPr lang="ru-RU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позициии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обучающегося. 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Личностная коррекция: создание условий для развития положительных стойких отношений с педагогами, родителями, сверстниками с целью выведения обучающегося из состояния отрицательной мотивации</a:t>
            </a:r>
            <a:r>
              <a:rPr lang="ru-RU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894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DA2255-737B-4D34-87E1-E43E5A69A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4034" y="247650"/>
            <a:ext cx="9601200" cy="1485900"/>
          </a:xfrm>
        </p:spPr>
        <p:txBody>
          <a:bodyPr/>
          <a:lstStyle/>
          <a:p>
            <a:r>
              <a:rPr lang="ru-RU" dirty="0"/>
              <a:t>Актуальность данной темы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B1C26A-FAB3-47AD-81CA-3DC668F1C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954157"/>
            <a:ext cx="11008581" cy="5593741"/>
          </a:xfrm>
        </p:spPr>
        <p:txBody>
          <a:bodyPr>
            <a:noAutofit/>
          </a:bodyPr>
          <a:lstStyle/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девиантного поведения - это проблема не только отдельного индивида, но и семьи, школы, всего общества и государства в целом. Положение с поведенческими девиациями усугубляется не самой благополучной экономической и эпидемиологической ситуацией в стране. К настоящему моменту проблема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девиантности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детей является предметом исследований как отечественных, так и зарубежных специалистов.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в психологии девиантного поведения выделены типичные девиации, среди которых наиболее известны игровые и пищевые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аддикции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связанные с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центрацией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своей телесности, побегах из дома или воспитательного учреждения, увлечении огнем и пиротехническими сооружениям. Широко распространены среди несовершеннолетних наркотизация, ранний алкоголизм, угон автотранспорта, домашние кражи, хулиганство, вандализм,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мобинг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аутодеструктивное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и другие.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психологии накоплено немало знаний, как о девиантном поведении несовершеннолетних, так и о вариантах профилактической работы с ними. Однако нерешенным, в значительной мере даже не затронутым остается вопрос о проявлениях девиантного поведения у детей с ограниченными возможностями здоровья (ОВЗ) и инвалидностью</a:t>
            </a:r>
          </a:p>
        </p:txBody>
      </p:sp>
    </p:spTree>
    <p:extLst>
      <p:ext uri="{BB962C8B-B14F-4D97-AF65-F5344CB8AC3E}">
        <p14:creationId xmlns:p14="http://schemas.microsoft.com/office/powerpoint/2010/main" val="1734161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ADFD79-0911-4398-8489-B60EEE13C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59026"/>
            <a:ext cx="9601200" cy="58839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3404FC-413F-4480-B22D-C6E2E6100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325" y="71562"/>
            <a:ext cx="10209475" cy="678643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ru-RU" sz="19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группа – приёмы индивидуального педагогического воздействия</a:t>
            </a:r>
            <a:r>
              <a:rPr lang="ru-RU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 - просьба о помощи</a:t>
            </a:r>
            <a:r>
              <a:rPr lang="ru-RU" b="0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Воспитатель, для того чтобы расположить к себе воспитанника и установить доверительный контакт, обращается к нему за советом, рассказав о какой-либо проблеме.</a:t>
            </a:r>
          </a:p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 - оцени поступок. 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выяснения нравственных позиций ребёнка и коррекции этих позиций воспитатель рассказывает историю и просит оценить поступки участников этой истории.</a:t>
            </a:r>
          </a:p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 – обсуждение. 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Воспитателем подбираются статьи о совершённых преступлениях или других асоциальных поступках людей. Педагог просит дать оценку этим поступкам. В ходе дискуссии необходимо вместе с ребёнком прийти к правильным выводам.</a:t>
            </a:r>
          </a:p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 – добрый поступок. 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работы ребёнку предлагается оказать помощь слабому. При этом важно сделать положительную оценку поступка не возводя его слишком высоко.</a:t>
            </a:r>
          </a:p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 – мой идеал.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 процессе беседы выясняются идеалы воспитанника и делается попытка оценить идеал, выявив его нравственные качества.</a:t>
            </a:r>
          </a:p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 – сказка. 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приём похож на сказкотерапию. Воспитатель сочиняет сказку, герои которой очень похожи на воспитанника и окружающих его лиц. Окончание сказки придумывает ученик с помощью педагога.</a:t>
            </a:r>
          </a:p>
          <a:p>
            <a:pPr marL="0" indent="0" algn="just">
              <a:buNone/>
            </a:pPr>
            <a:r>
              <a:rPr lang="ru-RU" sz="19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Вторая группа – приёмы групповой деятельности.</a:t>
            </a:r>
            <a:endParaRPr lang="ru-RU" sz="19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 – импровизация.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Учащиеся выбирают сказку, которую смогут обыграть по ролям. Педагогом даётся творческое задание изменить сказку и сыграть на современный лад.</a:t>
            </a:r>
          </a:p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 – распределение ролей. 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самостоятельно распределяют кому и какую роль играть, изменяют реплики героев на современную лексику и манеру говорить. Воспитатель устанавливает правило: реплики должны соответствовать речевым нормам, все мнения необходимо выслушать, критиковать и опровергать можно тактично.</a:t>
            </a:r>
          </a:p>
          <a:p>
            <a:pPr algn="just"/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Приём – обмен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ролями. 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обмениваются ролями. Предполагается создание равных условий для проявления инициативы всеми учащимися.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14237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665EBC-0D1E-4C0D-ACF6-2B8C3F664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Положительное девиантное поведение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4FC51B-F238-4AE5-B3AD-BD5FC2F0A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45920"/>
            <a:ext cx="9601200" cy="4961614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1" i="0" u="sng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Положительная девиация </a:t>
            </a:r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это поведение, приносящее обществу благо, но тем не менее всё равно отклоняющееся от общепринятых норм. К позитивной девиации можно отнести: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самопожертвование;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героизм;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аскетизм;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чрезмерную щедрость;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чрезмерную добродетельность;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обострённое чувство жалости;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способности, талант, гениальность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0476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F1FB9F-A1A0-457F-B32F-7AACC3318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ОВЗ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EEB2BF-61DE-4627-A27E-E0A5BF407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0423" y="1888435"/>
            <a:ext cx="11016533" cy="4870174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доказано, что социальная поддержка тесно взаимосвязана с здоровьем личности, как психическим, так и физическим. В связи с этим, возникает необходимость исследовать характер этой взаимосвязи, что позволит увеличить возможность оказания более эффективной помощи родителям и детям с ОВЗ, оказавшимся в стрессовых ситуациях и проявляющих склонность к девиантному поведению.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же является предметом ряда исследований и объектом методических рекомендаций, однако практика её применения недостаточно изучена по отношению к несовершеннолетней молодежи с ОВЗ, имеющей особые потребности в осуществлении своей жизнедеятельности.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Предлагаемый взгляд на проблему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подростков с ОВЗ в контексте соотнесения их с различными нозологиями позволяет выйти за рамки обсуждения «чистой» теоретической проблематики дефектологии и перейти к профилактике такого нежелательного для российской действительности явления как социально-негативное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социальноопасное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несовершеннолетних. </a:t>
            </a:r>
          </a:p>
        </p:txBody>
      </p:sp>
    </p:spTree>
    <p:extLst>
      <p:ext uri="{BB962C8B-B14F-4D97-AF65-F5344CB8AC3E}">
        <p14:creationId xmlns:p14="http://schemas.microsoft.com/office/powerpoint/2010/main" val="709072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CF75FF-5113-4831-A7E6-F7A2F9D7A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3792" y="168965"/>
            <a:ext cx="9601200" cy="1485900"/>
          </a:xfrm>
        </p:spPr>
        <p:txBody>
          <a:bodyPr>
            <a:normAutofit/>
          </a:bodyPr>
          <a:lstStyle/>
          <a:p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на ученика с девиантным поведением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5182FC-2903-4063-9776-674E77EE0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522" y="873940"/>
            <a:ext cx="11203071" cy="6077118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на Иванова Ивана Ивановича 09.01.2006 года рождения,</a:t>
            </a:r>
          </a:p>
          <a:p>
            <a:pPr marL="0" indent="0" algn="ctr">
              <a:buNone/>
            </a:pPr>
            <a:r>
              <a:rPr lang="ru-RU" b="0" i="0" dirty="0"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 2Б класса МБОУ СОШ №119</a:t>
            </a:r>
          </a:p>
          <a:p>
            <a:pPr marL="0" indent="0" algn="ctr">
              <a:buNone/>
            </a:pPr>
            <a:r>
              <a:rPr lang="ru-RU" b="0" i="0" dirty="0"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проживающего по адресу: </a:t>
            </a:r>
            <a:r>
              <a:rPr lang="ru-RU" b="0" i="0" dirty="0" err="1"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г.Уфа</a:t>
            </a:r>
            <a:r>
              <a:rPr lang="ru-RU" b="0" i="0" dirty="0"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Иванов Иван обучается в МБОУ СОШ № 119 с первого класса. Во 2Б классе учится с апреля 2015 года. Отец Иван Иванович работает инженером в ОАОМАУ, мать __________не работает, занимается воспитанием сына.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___________ характеризуется поведением, которое не соответствует возрастным нормам и является серьезным препятствием для полноценного включения ребенка в учебную деятельность. Он импульсивен, чрезмерно активен и беспокоен. На уроках ______ не может спокойно сидеть на месте, легко отвлекается на посторонние стимулы, не следит за работой в классе, на вопросы учителя часто отвечает не подумав, выкрикивая с места и не дослушав вопрос до конца, с трудом сохраняет внимание при выполнении заданий.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переменах часто мешает окружающим, совершает опасные и необдуманные поступки, не задумываясь о последствиях.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 поведения______ влияет на его успеваемость. Во время учебной деятельности _______ сложно справляться с заданиями, т.к. него низкая работоспособность и он испытывает трудности в организации и завершении работ. Классные работы неряшливы и небрежны, они характеризуются ошибками, которые являются результатом невнимательности, невыполнения указаний учителя. Навыки чтения значительно ниже сверстников, техника чтения равна 48сл/мин. Домашние работы выполняются аккуратно и прилежно.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в поведении влияет не только на школьную успеваемость, но и на его взаимоотношения с одноклассниками. В силу своей нетерпимости и легкой возбудимости ______ часто вступает в конфликт со сверстниками. Он не может долго играть с одноклассниками, устанавливать и поддерживать с ними дружеские отношения. ________ является источником постоянных конфликтов.  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Воспитанием и обучением ______ занимаются родители. Родители стараются быть в курсе всех школьных дел сына. Они звонят и приходят в школу по первому звонку. _______ всегда прилежно и чисто одет в школьную форму, получает горячее питание в школьной столовой. В доме созданы все необходимые условия для полноценной учебы и здорового отдыха. Родители посещают и принимают активное участие во всех родительских собраниях и мероприятиях.</a:t>
            </a: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20202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руководитель: ___________________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0" i="0" dirty="0">
              <a:solidFill>
                <a:srgbClr val="202020"/>
              </a:solidFill>
              <a:effectLst/>
              <a:latin typeface="Raleway" pitchFamily="2" charset="-52"/>
            </a:endParaRPr>
          </a:p>
          <a:p>
            <a:pPr marL="0" indent="0" algn="just">
              <a:buNone/>
            </a:pPr>
            <a:endParaRPr lang="ru-RU" b="0" i="0" dirty="0">
              <a:solidFill>
                <a:srgbClr val="202020"/>
              </a:solidFill>
              <a:effectLst/>
              <a:latin typeface="Raleway" pitchFamily="2" charset="-52"/>
            </a:endParaRPr>
          </a:p>
          <a:p>
            <a:endParaRPr lang="ru-RU" dirty="0"/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D2018CD5-0DB8-4FFB-AC29-0808C8459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0275" y="-136525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7994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ED8220-2F65-4FDD-931C-1D1EB5DA3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9106" y="247650"/>
            <a:ext cx="9601200" cy="14859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Признаки, по которым происходит оценка состояния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DD7562-E16D-437B-9820-7E3608B42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496" y="1566407"/>
            <a:ext cx="5450620" cy="53989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7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повышенной нервозности: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отсутствуют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утомляемость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пониженная работоспособность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подавленное настроение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повышенная возбудимость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вспышки гнева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агрессивность по отношению к сверстникам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агрессия по отношению к учителям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отказ от контактов, общих дел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 к разрушительным действиям</a:t>
            </a:r>
          </a:p>
          <a:p>
            <a:pPr marL="0" indent="0" algn="l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садизм</a:t>
            </a:r>
          </a:p>
          <a:p>
            <a:pPr marL="0" indent="0" algn="l">
              <a:buNone/>
            </a:pPr>
            <a:r>
              <a:rPr lang="ru-RU" sz="7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 признаки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_______________________</a:t>
            </a:r>
            <a:r>
              <a:rPr lang="ru-RU" sz="7200" dirty="0"/>
              <a:t>______</a:t>
            </a:r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228CDD-CD2C-4431-89A2-9F259083E268}"/>
              </a:ext>
            </a:extLst>
          </p:cNvPr>
          <p:cNvSpPr txBox="1"/>
          <p:nvPr/>
        </p:nvSpPr>
        <p:spPr>
          <a:xfrm>
            <a:off x="6113229" y="1443841"/>
            <a:ext cx="5869387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ru-RU" sz="1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Патологические влечения:</a:t>
            </a: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Курит (не курит, курит эпизодически, систематически)</a:t>
            </a: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Употребляет спиртные напитки (не употребляет, употребляет эпизодически, систематически)</a:t>
            </a: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Употребляет наркотические вещества (не употребляет, употреблял однократно, систематически)</a:t>
            </a: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на диспансерном учёте, по поводу чего _________________________________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</a:t>
            </a:r>
          </a:p>
          <a:p>
            <a:endParaRPr lang="ru-RU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атмосфера семьи:</a:t>
            </a:r>
          </a:p>
          <a:p>
            <a:pPr marL="0" indent="0" algn="l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Благоприятная</a:t>
            </a: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Неблагоприятная</a:t>
            </a:r>
          </a:p>
          <a:p>
            <a:pPr marL="0" indent="0" algn="l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Крайне неблагоприятная</a:t>
            </a:r>
          </a:p>
        </p:txBody>
      </p:sp>
    </p:spTree>
    <p:extLst>
      <p:ext uri="{BB962C8B-B14F-4D97-AF65-F5344CB8AC3E}">
        <p14:creationId xmlns:p14="http://schemas.microsoft.com/office/powerpoint/2010/main" val="107803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DF8177-F751-4F4D-9CF7-02272C6FD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716" y="105354"/>
            <a:ext cx="10746187" cy="1485900"/>
          </a:xfrm>
        </p:spPr>
        <p:txBody>
          <a:bodyPr>
            <a:no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психологическая карта личностного развития подростка. </a:t>
            </a:r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составления карты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190859-51E3-470C-8748-66BD870C9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108" y="2174682"/>
            <a:ext cx="10316817" cy="4577964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возрастного развития (значимая информация от рождения до актуального момента) 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системного учета социализирующих факторов на каждом этапе возрастного развития и прогнозирования позитивных и негативных вариантов развития 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наглядного отражения динамики личностного развития школьника с интерпретацией диагностических данных 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целесообразности коррекционно-развивающей работы с учетом обнаруженных признаков социально-психологической дезадаптации 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комплексности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0731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F396ED-DBDC-423C-AC68-FEB42A87F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238" y="73550"/>
            <a:ext cx="9601200" cy="769288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Четыре блока карты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45ED80-FA9C-46F5-A79E-805A55BBE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238" y="946205"/>
            <a:ext cx="9601200" cy="5557962"/>
          </a:xfrm>
        </p:spPr>
        <p:txBody>
          <a:bodyPr>
            <a:normAutofit/>
          </a:bodyPr>
          <a:lstStyle/>
          <a:p>
            <a:pPr algn="just"/>
            <a:r>
              <a:rPr lang="ru-RU" sz="2800" b="1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Информационный блок 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(анамнестические данные, сведения о семье, ЖБУ проживания, психосоциальная ситуация в семье, тип семейного воспитания и т.д.) </a:t>
            </a:r>
          </a:p>
          <a:p>
            <a:pPr algn="just"/>
            <a:r>
              <a:rPr lang="ru-RU" sz="2800" b="1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данные 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(хронические заболевания, анамнез развития) </a:t>
            </a:r>
          </a:p>
          <a:p>
            <a:pPr algn="just"/>
            <a:r>
              <a:rPr lang="ru-RU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психолого-педагогического обследования </a:t>
            </a:r>
          </a:p>
          <a:p>
            <a:pPr algn="just"/>
            <a:r>
              <a:rPr lang="ru-RU" sz="2800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коррекционной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14485316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AAEC57-50DE-41AF-A7F7-6F5BE19C3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8296"/>
            <a:ext cx="9601200" cy="1049572"/>
          </a:xfrm>
        </p:spPr>
        <p:txBody>
          <a:bodyPr>
            <a:normAutofit fontScale="90000"/>
          </a:bodyPr>
          <a:lstStyle/>
          <a:p>
            <a:r>
              <a:rPr lang="ru-RU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Nirmala UI Semilight" panose="020B0402040204020203" pitchFamily="34" charset="0"/>
                <a:cs typeface="Times New Roman" panose="02020603050405020304" pitchFamily="18" charset="0"/>
              </a:rPr>
              <a:t>Профилактические программы:</a:t>
            </a:r>
            <a:br>
              <a:rPr lang="ru-RU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FDC948-C491-4801-B277-37FE9DA1C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7646" y="1089329"/>
            <a:ext cx="10634870" cy="5367129"/>
          </a:xfrm>
        </p:spPr>
        <p:txBody>
          <a:bodyPr>
            <a:normAutofit/>
          </a:bodyPr>
          <a:lstStyle/>
          <a:p>
            <a:r>
              <a:rPr lang="ru-RU" b="1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«Жизнь без алкоголя. Профилактика подросткового алкоголизма».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Цель: предупреждение злоупотребления подростками алкогольных напитков. </a:t>
            </a:r>
          </a:p>
          <a:p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 вхожу во взрослый мир».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Цель: повышение уровня социально-психологической компетентности, как основы успешной социальной адаптации. </a:t>
            </a:r>
          </a:p>
          <a:p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«Помоги себе сам»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.Цель: создание условий, способствующих снятию эмоционального напряжения, развитию функций произвольной регуляции и самоконтроля. </a:t>
            </a:r>
          </a:p>
          <a:p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навыков позитивных взаимоотношений с миром»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.Цель: повышение личностной и социальной компетентности обучающихся (обучение жизненно важным навыкам). </a:t>
            </a:r>
          </a:p>
          <a:p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«Волевая регуляция поведения».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Цель: коррекция девиантного поведения подростков. </a:t>
            </a:r>
          </a:p>
          <a:p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«Программа по профилактике суицида»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Цель: предотвращение суицидов и суицидальных наклонностей.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6201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65DDF-74D1-454E-858D-A96A52AAF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8963" y="176917"/>
            <a:ext cx="9601200" cy="1485900"/>
          </a:xfrm>
        </p:spPr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родителей.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A6C3DC-B22D-42D7-89E0-91E284209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276" y="826936"/>
            <a:ext cx="10674627" cy="6031063"/>
          </a:xfrm>
        </p:spPr>
        <p:txBody>
          <a:bodyPr>
            <a:normAutofit/>
          </a:bodyPr>
          <a:lstStyle/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своих отношениях с ребёнком поддерживайте позитивную установку. Почаще хвалите его, подчёркивайте успехи. Это помогает укрепить уверенность ребёнка в собственных силах, повышает самооценку.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Избегайте повторения слов «нет» и «нельзя».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Говорите с ним в сдержанном, спокойном, мягком тоне.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Давайте ребёнку только одно задание на определённый отрезок времени, чтобы он смог его завершить.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поощряйте ребёнка за все виды деятельности, требующие концентрации внимания (работа с кубиками, конструктором, мозаикой, раскрашивание, чтение и т.д.)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Поддерживайте дома чёткий распорядок дня ( время для приёма пищи, выполнения домашних заданий и сна).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Избегайте по возможности пребывания с ребёнком в местах скопления людей. Посещение крупных магазинов, рынков и т.д. оказывает на него негативное действие</a:t>
            </a:r>
          </a:p>
        </p:txBody>
      </p:sp>
    </p:spTree>
    <p:extLst>
      <p:ext uri="{BB962C8B-B14F-4D97-AF65-F5344CB8AC3E}">
        <p14:creationId xmlns:p14="http://schemas.microsoft.com/office/powerpoint/2010/main" val="10990701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935A2B-FE98-48B9-9933-391D8C116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Библиографический список: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E19F30-C209-4B0A-94C5-B5FCFFFF6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547" y="1470991"/>
            <a:ext cx="10467892" cy="5124616"/>
          </a:xfrm>
        </p:spPr>
        <p:txBody>
          <a:bodyPr>
            <a:normAutofit fontScale="77500" lnSpcReduction="2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Белова Е.А. Особенности отношения младших школьников к сверстникам с ограниченными возможностями здоровья // Учён. зап. Рос. гос. соц. ун-та. 2015. № 2. С. 5–11.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Гоголева А.В.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и его профилактика. М.: МПСИ, Воронеж: МОДЭК, 2003. — 240 с.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Гуггенбюль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 Зловещее очарование насилия. Профилактика детской агрессивности и жестокости и борьба с ними. СПб.: Гуманитарное агентство «Академический проект», 2000. − 222 с.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Егорова Т.В. Социальная интеграция детей с ограниченными возможностями. Балашов: Николаев, 2002. – 80 с.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Зыкова М.Н., Шнейдер Л.Б. Психологические категории «норма» и «правило» в обсуждении поведенческой активности детей и подростков // Актуальные проблемы психологического знания: Теоретические и практические проблемы психологии. - 2009. - № 3 (12). — С. 70–77.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Ильенков Э.В. Психика человека под «лупой времени» //Хрестоматия по педагогической психологии. - М.: Международная педагогическая академия, 1995. – С. 131-141.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Лукин Н.Н. Творчество как детерминанта профилактики правонарушений детей и подростков // Известия РАО. - 2000. - № 4. - С. 46–48.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материалы по признакам девиаций, действиям специалистов системы образования в ситуациях социальных рисков и профилактике девиантного поведения обучающихся. - М: МГППУ. - 2018.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Семья Г.В.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Социальнопсихологические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организационные аспекты антинаркотической профилактической работы с подростками//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Наркоугроза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противодействие. М.: Издание Международного комитета по борьбе с наркотиками. - 2000. – С. 27-122.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Шнейдер Л.Б. Психология девиантного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аддиктивного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 детей и подростков. - М.,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Юрайт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2018. – 219 </a:t>
            </a:r>
          </a:p>
        </p:txBody>
      </p:sp>
    </p:spTree>
    <p:extLst>
      <p:ext uri="{BB962C8B-B14F-4D97-AF65-F5344CB8AC3E}">
        <p14:creationId xmlns:p14="http://schemas.microsoft.com/office/powerpoint/2010/main" val="360851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F2BA22-244A-4767-B3F3-494890E3E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061" y="247650"/>
            <a:ext cx="9601200" cy="14859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Девиантное поведение – что это?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112946-A47C-4EDA-ACCB-A77E1DB40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497" y="1121134"/>
            <a:ext cx="10694505" cy="5160396"/>
          </a:xfrm>
        </p:spPr>
        <p:txBody>
          <a:bodyPr>
            <a:normAutofit/>
          </a:bodyPr>
          <a:lstStyle/>
          <a:p>
            <a:pPr algn="just"/>
            <a:r>
              <a:rPr lang="ru-RU" b="1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Девиа́нтное</a:t>
            </a: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поведе́ние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(также </a:t>
            </a:r>
            <a:r>
              <a:rPr lang="ru-RU" b="1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социа́льная</a:t>
            </a: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девиа́ция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b="1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отклоня́ющееся</a:t>
            </a:r>
            <a:r>
              <a:rPr lang="ru-RU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поведе́ние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ru-RU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лат.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deviation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отклонение) — </a:t>
            </a:r>
            <a:r>
              <a:rPr lang="ru-RU" b="0" i="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устойчивое поведение личности, отклоняющееся от общепринятых, наиболее распространённых и устоявшихся </a:t>
            </a:r>
            <a:r>
              <a:rPr lang="ru-RU" b="0" i="0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общественных норм</a:t>
            </a:r>
            <a:r>
              <a:rPr lang="ru-RU" b="0" i="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ДФФФевиантное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может быть как негативным, так и позитивным. Негативное девиантное поведение приводит к применению обществом определённых формальных и неформальных санкций (изоляция, лечение, исправление или наказание нарушителя).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Девиантность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как социальное явление и реакция общества на неё изучается социологией, индивидуальные девиации — психологией</a:t>
            </a:r>
            <a:r>
              <a:rPr lang="ru-RU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Девиантное поведение может противоречить благополучию окружающих или правовым нормам, в таком случае его называют </a:t>
            </a:r>
            <a:r>
              <a:rPr lang="ru-RU" b="0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делинквентным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девиантного поведения находится в центре внимания с момента возникновения </a:t>
            </a:r>
            <a:r>
              <a:rPr lang="ru-RU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социологии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Французский социолог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Эмиль Дюркгейм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считается одним из основоположников современной 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девиантологии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Он ввёл понятие </a:t>
            </a:r>
            <a:r>
              <a:rPr lang="ru-RU" b="0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аномии</a:t>
            </a:r>
            <a:r>
              <a:rPr lang="ru-RU" b="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— это состояние запутанности и дезориентации в обществе во время кризисов или радикальных социальных перемен. Дюркгейм объяснил это на примере увеличения количества самоубийств во время неожиданных экономических спадов и подъёмов.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2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7E79C-D388-4D0A-92BC-82493E9BA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6121" y="121258"/>
            <a:ext cx="8309113" cy="1485900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виды девиантного поведение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084537-98AB-4BD9-BB85-DA1E5F86D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60605"/>
            <a:ext cx="9601200" cy="4006795"/>
          </a:xfrm>
        </p:spPr>
        <p:txBody>
          <a:bodyPr>
            <a:normAutofit/>
          </a:bodyPr>
          <a:lstStyle/>
          <a:p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Антисоциальное (</a:t>
            </a:r>
            <a:r>
              <a:rPr lang="ru-RU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деликвентное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поведение. </a:t>
            </a:r>
          </a:p>
          <a:p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Асоциальное поведение. </a:t>
            </a:r>
          </a:p>
          <a:p>
            <a:r>
              <a:rPr lang="ru-RU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Аутодеструктивное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саморазрушительное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поведение.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96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D86B9D-0914-40CD-A0C0-3F48F49A5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определения ребенка в «группу риска»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07A12A-AE84-4A17-B140-F0456BE3E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590799"/>
            <a:ext cx="10229353" cy="4167809"/>
          </a:xfrm>
        </p:spPr>
        <p:txBody>
          <a:bodyPr/>
          <a:lstStyle/>
          <a:p>
            <a:pPr algn="just"/>
            <a:r>
              <a:rPr lang="ru-RU" b="0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(дети, живущие в асоциальной семье, в семье беженцев, переселенцев, неполные семьи) </a:t>
            </a:r>
          </a:p>
          <a:p>
            <a:pPr algn="just"/>
            <a:r>
              <a:rPr lang="ru-RU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Учебно-педагогические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(дети, имеющие стойкую неуспеваемость по предметам, допускающие пропуски без уважительной причины) </a:t>
            </a:r>
          </a:p>
          <a:p>
            <a:pPr algn="just"/>
            <a:r>
              <a:rPr lang="ru-RU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Поведенческие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(дети, имеющие стойкие нарушения поведения, трудности в отношениях со сверстниками, учителями, родителями, имеющие высокий уровень тревожности, употребляющие ПАВ и др. 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840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7E0B38-078B-4E5B-8390-96A741C71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Особенности, с которыми сталкиваются дети с ОВЗ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DE545E-C24B-406B-BE78-BC2B5A8A5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темпы психического (интеллектуального, речевого, эмоционального, поведенческого) развития у них существенным образом отличаются. Всеобщее (норма) достигается здесь труднее, через преодоление чрезвычайно тяжелых препятствий, но именно поэтому прорисовывается яснее, резче и отчетливее, ибо заставляет считаться с собой более строго и властно». Все это может особым образом обнаружить себя в проявлениях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детей с ОВЗ при различной нозологии.</a:t>
            </a:r>
          </a:p>
        </p:txBody>
      </p:sp>
    </p:spTree>
    <p:extLst>
      <p:ext uri="{BB962C8B-B14F-4D97-AF65-F5344CB8AC3E}">
        <p14:creationId xmlns:p14="http://schemas.microsoft.com/office/powerpoint/2010/main" val="2125349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710F3A-1F8D-4FD6-B6BC-AC0E35130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16673"/>
            <a:ext cx="9601200" cy="14859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девиантное поведение лиц с ОВЗ мало изучено?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14A57F-3353-43BA-9225-DEA8300A3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472" y="2069327"/>
            <a:ext cx="10666675" cy="4572000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Девиантные установки возникают и формируются в конкретном поведении, обусловленном личностным или ситуативным контекстом. Дискуссии о ситуативной обусловленности или личностной детерминации девиантных проявлений периодически то ослабляются, то с новой силой возникают вновь. Возможно, за этим кроется циклический характер порождения и кольцевого взаимопроникновения средовых и личностно-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актов реального поведения. Сопряжение феноменологии ненормативных социопатических установок и их девиантных проявлений, внутренней личностной напряженности и психогенных негативных воздействий ближайшего окружения с особой остротой проявляется у людей с инвалидностью и ОВЗ. Однако девиантные проявления у такой категории подростков мало изучены, т.е. девиантное поведение в контексте ограниченных возможностей индивида в научных исследованиях представлено недостаточно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отсутствуют четкие рекомендации по профилактике девиантных проявлений у детей с ОВЗ в зависимости от вида конкретной нозологии.</a:t>
            </a:r>
          </a:p>
        </p:txBody>
      </p:sp>
    </p:spTree>
    <p:extLst>
      <p:ext uri="{BB962C8B-B14F-4D97-AF65-F5344CB8AC3E}">
        <p14:creationId xmlns:p14="http://schemas.microsoft.com/office/powerpoint/2010/main" val="1660748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4292D9-4E80-4B2E-A1AA-31031DAA8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376" y="247650"/>
            <a:ext cx="9601200" cy="14859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Поведенческие проявления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ОВЗ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EA70FA-C355-4FDD-BDA9-4365BA35E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9693" y="2095169"/>
            <a:ext cx="10595113" cy="4324350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особыми потребностями склонны к гораздо более откровенным и примитивным проявлениям агрессии и девиантного поведения, соответственно чаще попадаются и чаще наказываются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Агрессивность детей с ОВЗ выражается иначе и другими способами (осуществлении девиантных проявлений переходит к тем индивидам, которые имеют отчетливое физическое преимущество)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 детям с ОВЗ и инвалидностью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Сочетание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девиантологических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виктимологических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дефектологических проблем у детей с ОВЗ многоаспектно, а это значит, что решение вытекающих из этой сопряженности профилактических задач требует многостороннего охвата</a:t>
            </a:r>
          </a:p>
        </p:txBody>
      </p:sp>
    </p:spTree>
    <p:extLst>
      <p:ext uri="{BB962C8B-B14F-4D97-AF65-F5344CB8AC3E}">
        <p14:creationId xmlns:p14="http://schemas.microsoft.com/office/powerpoint/2010/main" val="3331485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ADCB7-65F4-4D22-97BE-012F431AF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15294"/>
            <a:ext cx="9601200" cy="1459064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выявить расположенность к девиантному поведению?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E3A0A3-4CC6-4CC7-A517-DB3CE640A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621" y="1486894"/>
            <a:ext cx="10877383" cy="5255812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 помощью разнопланового и многомерного диагностического инструментария можно выявить показатели личностной и социальной идентичности, подростковых установок и предпочтений, эгоцентрическую и нравственную направленность отрочества, оценку семейной и школьной ситуации подростков с ОВЗ, их склонность к одиночеству, депрессии и суициду, включенности в широкие межличностные отношения и дружеский круг или отстраненности от них, выраженности у них враждебности и агрессивности, искажений в мотивационных целях и специфике школьной адаптации и пр.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диагностического поиска должны быть сосредоточены в следующих аспектах: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нездоровье и неблагополучие,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 – среда. </a:t>
            </a:r>
          </a:p>
        </p:txBody>
      </p:sp>
    </p:spTree>
    <p:extLst>
      <p:ext uri="{BB962C8B-B14F-4D97-AF65-F5344CB8AC3E}">
        <p14:creationId xmlns:p14="http://schemas.microsoft.com/office/powerpoint/2010/main" val="194935974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122</TotalTime>
  <Words>3852</Words>
  <Application>Microsoft Office PowerPoint</Application>
  <PresentationFormat>Широкоэкранный</PresentationFormat>
  <Paragraphs>344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Franklin Gothic Book</vt:lpstr>
      <vt:lpstr>Raleway</vt:lpstr>
      <vt:lpstr>Roboto</vt:lpstr>
      <vt:lpstr>Tahoma</vt:lpstr>
      <vt:lpstr>Times New Roman</vt:lpstr>
      <vt:lpstr>Уголки</vt:lpstr>
      <vt:lpstr>Проявления девиантности  у детей с ОВЗ и особенности  их профилактики.    Учитель-логопед  Назарова Екатерина Борисовна   Центр социальной Адаптации и реабилитации  детей с ОВЗ «Потенциал»       </vt:lpstr>
      <vt:lpstr>Актуальность данной темы</vt:lpstr>
      <vt:lpstr>Девиантное поведение – что это?</vt:lpstr>
      <vt:lpstr>Основные виды девиантного поведение</vt:lpstr>
      <vt:lpstr>Критерии определения ребенка в «группу риска»</vt:lpstr>
      <vt:lpstr>Особенности, с которыми сталкиваются дети с ОВЗ</vt:lpstr>
      <vt:lpstr>Почему девиантное поведение лиц с ОВЗ мало изучено?</vt:lpstr>
      <vt:lpstr>Поведенческие проявления девиантности с ОВЗ </vt:lpstr>
      <vt:lpstr>Как выявить расположенность к девиантному поведению?</vt:lpstr>
      <vt:lpstr>Презентация PowerPoint</vt:lpstr>
      <vt:lpstr>Презентация PowerPoint</vt:lpstr>
      <vt:lpstr>СХЕМА КОРРЕКТИРОВКИ ДЕВИАНТНОГО ПОВЕДЕНИЯ УЧАЩИХСЯ, КОГДА    ЦЕЛЬ – ИЗБЕГАНИЕ НЕУДАЧИ</vt:lpstr>
      <vt:lpstr>СХЕМА ХАРАКТЕРИСТИКИ   «МСТИТЕЛЬНОГО ПОВЕДЕНИЯ»</vt:lpstr>
      <vt:lpstr>СХЕМА КОРРЕКТИРОВКИ ДЕВИАНТНОГО ПОВЕДЕНИЯ,  КОГДА ЦЕЛЬ – ВЛАСТЬ ИЛИ МЕСТЬ. МЕРЫ ЭКСТРЕННОГО ПЕДАГОГИЧЕСКОГО ВМЕШАТЕЛЬСТВА </vt:lpstr>
      <vt:lpstr>ХАРАКТЕРИСТИКА ВЛАСТОЛЮБИВОГО ПОВЕДЕНИЯ  </vt:lpstr>
      <vt:lpstr>ХАРАКТЕРИСТИКА ПОВЕДЕНИЯ, НАПРАВЛЕННОГО НА ПРИВЛЕЧЕНИЕ ВНИМАНИЯ (НПВ)</vt:lpstr>
      <vt:lpstr>СХЕМА ПОВЕДЕНИЯ ПЕДАГОГА, КОГДА ЦЕЛЬ – ПРИВЛЕЧЬ ВНИМАНИЕ</vt:lpstr>
      <vt:lpstr>ХАРАКТЕРИСТИКА ПОВЕДЕНИЯ, НАПРАВЛЕННОГО  НА ИЗБЕГАНИЕ НЕУДАЧИ (ИН)</vt:lpstr>
      <vt:lpstr>Методы и приемы коррекции отклоняющегося поведения</vt:lpstr>
      <vt:lpstr>Презентация PowerPoint</vt:lpstr>
      <vt:lpstr>Положительное девиантное поведение</vt:lpstr>
      <vt:lpstr>Профилактика девиантности с ОВЗ</vt:lpstr>
      <vt:lpstr>Характеристика на ученика с девиантным поведением </vt:lpstr>
      <vt:lpstr>Признаки, по которым происходит оценка состояния</vt:lpstr>
      <vt:lpstr>Индивидуальная психологическая карта личностного развития подростка. Принципы составления карты</vt:lpstr>
      <vt:lpstr>Четыре блока карты</vt:lpstr>
      <vt:lpstr>Профилактические программы: </vt:lpstr>
      <vt:lpstr>Рекомендации для родителей.</vt:lpstr>
      <vt:lpstr>Библиографический список: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Проявления девиантности у детей с ОВЗ и особенности их профилактики в подростковом возрасте.</dc:title>
  <dc:creator>www32</dc:creator>
  <cp:lastModifiedBy>www32</cp:lastModifiedBy>
  <cp:revision>8</cp:revision>
  <dcterms:created xsi:type="dcterms:W3CDTF">2024-02-04T08:30:20Z</dcterms:created>
  <dcterms:modified xsi:type="dcterms:W3CDTF">2024-02-05T20:36:31Z</dcterms:modified>
</cp:coreProperties>
</file>